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3"/>
  </p:notesMasterIdLst>
  <p:sldIdLst>
    <p:sldId id="289" r:id="rId2"/>
    <p:sldId id="334" r:id="rId3"/>
    <p:sldId id="335" r:id="rId4"/>
    <p:sldId id="336" r:id="rId5"/>
    <p:sldId id="337" r:id="rId6"/>
    <p:sldId id="338" r:id="rId7"/>
    <p:sldId id="339" r:id="rId8"/>
    <p:sldId id="340" r:id="rId9"/>
    <p:sldId id="257" r:id="rId10"/>
    <p:sldId id="326" r:id="rId11"/>
    <p:sldId id="311" r:id="rId12"/>
    <p:sldId id="313" r:id="rId13"/>
    <p:sldId id="328" r:id="rId14"/>
    <p:sldId id="315" r:id="rId15"/>
    <p:sldId id="317" r:id="rId16"/>
    <p:sldId id="329" r:id="rId17"/>
    <p:sldId id="319" r:id="rId18"/>
    <p:sldId id="323" r:id="rId19"/>
    <p:sldId id="321" r:id="rId20"/>
    <p:sldId id="330" r:id="rId21"/>
    <p:sldId id="331" r:id="rId22"/>
    <p:sldId id="260" r:id="rId23"/>
    <p:sldId id="332" r:id="rId24"/>
    <p:sldId id="333" r:id="rId25"/>
    <p:sldId id="303" r:id="rId26"/>
    <p:sldId id="305" r:id="rId27"/>
    <p:sldId id="309" r:id="rId28"/>
    <p:sldId id="256" r:id="rId29"/>
    <p:sldId id="268" r:id="rId30"/>
    <p:sldId id="266" r:id="rId31"/>
    <p:sldId id="261" r:id="rId32"/>
    <p:sldId id="267" r:id="rId33"/>
    <p:sldId id="263" r:id="rId34"/>
    <p:sldId id="265" r:id="rId35"/>
    <p:sldId id="298" r:id="rId36"/>
    <p:sldId id="269" r:id="rId37"/>
    <p:sldId id="270" r:id="rId38"/>
    <p:sldId id="262" r:id="rId39"/>
    <p:sldId id="271" r:id="rId40"/>
    <p:sldId id="264" r:id="rId41"/>
    <p:sldId id="297" r:id="rId42"/>
    <p:sldId id="295" r:id="rId43"/>
    <p:sldId id="301" r:id="rId44"/>
    <p:sldId id="287" r:id="rId45"/>
    <p:sldId id="272" r:id="rId46"/>
    <p:sldId id="273" r:id="rId47"/>
    <p:sldId id="274" r:id="rId48"/>
    <p:sldId id="276" r:id="rId49"/>
    <p:sldId id="277" r:id="rId50"/>
    <p:sldId id="278" r:id="rId51"/>
    <p:sldId id="279" r:id="rId52"/>
    <p:sldId id="282" r:id="rId53"/>
    <p:sldId id="281" r:id="rId54"/>
    <p:sldId id="283" r:id="rId55"/>
    <p:sldId id="275" r:id="rId56"/>
    <p:sldId id="288" r:id="rId57"/>
    <p:sldId id="327" r:id="rId58"/>
    <p:sldId id="293" r:id="rId59"/>
    <p:sldId id="294" r:id="rId60"/>
    <p:sldId id="296" r:id="rId61"/>
    <p:sldId id="290" r:id="rId62"/>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B7D5B"/>
    <a:srgbClr val="BBE0E3"/>
    <a:srgbClr val="3333FF"/>
    <a:srgbClr val="FF6600"/>
    <a:srgbClr val="F5F5A9"/>
    <a:srgbClr val="F5A9E5"/>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30" autoAdjust="0"/>
  </p:normalViewPr>
  <p:slideViewPr>
    <p:cSldViewPr>
      <p:cViewPr>
        <p:scale>
          <a:sx n="60" d="100"/>
          <a:sy n="60" d="100"/>
        </p:scale>
        <p:origin x="-1656" y="-17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0840C5-3434-4824-A044-7AEAB617444E}" type="datetimeFigureOut">
              <a:rPr lang="es-ES"/>
              <a:pPr>
                <a:defRPr/>
              </a:pPr>
              <a:t>20/08/2015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8ABBD8-A79C-4FF4-8DBB-530D4147C883}" type="slidenum">
              <a:rPr lang="es-ES"/>
              <a:pPr>
                <a:defRPr/>
              </a:pPr>
              <a:t>‹Nº›</a:t>
            </a:fld>
            <a:endParaRPr lang="es-ES"/>
          </a:p>
        </p:txBody>
      </p:sp>
    </p:spTree>
    <p:extLst>
      <p:ext uri="{BB962C8B-B14F-4D97-AF65-F5344CB8AC3E}">
        <p14:creationId xmlns:p14="http://schemas.microsoft.com/office/powerpoint/2010/main" val="267201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604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44DE94A-8DA3-4A78-B14E-D32C91CC1D1C}" type="slidenum">
              <a:rPr lang="es-ES" sz="1200"/>
              <a:pPr algn="r" eaLnBrk="1" hangingPunct="1"/>
              <a:t>10</a:t>
            </a:fld>
            <a:endParaRPr lang="es-E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pPr>
              <a:defRPr/>
            </a:pPr>
            <a:endParaRPr lang="es-ES_tradnl"/>
          </a:p>
        </p:txBody>
      </p:sp>
      <p:sp>
        <p:nvSpPr>
          <p:cNvPr id="19" name="Footer Placeholder 18"/>
          <p:cNvSpPr>
            <a:spLocks noGrp="1"/>
          </p:cNvSpPr>
          <p:nvPr>
            <p:ph type="ftr" sz="quarter" idx="11"/>
          </p:nvPr>
        </p:nvSpPr>
        <p:spPr/>
        <p:txBody>
          <a:bodyPr/>
          <a:lstStyle/>
          <a:p>
            <a:pPr>
              <a:defRPr/>
            </a:pPr>
            <a:endParaRPr lang="es-ES_tradnl"/>
          </a:p>
        </p:txBody>
      </p:sp>
      <p:sp>
        <p:nvSpPr>
          <p:cNvPr id="27" name="Slide Number Placeholder 26"/>
          <p:cNvSpPr>
            <a:spLocks noGrp="1"/>
          </p:cNvSpPr>
          <p:nvPr>
            <p:ph type="sldNum" sz="quarter" idx="12"/>
          </p:nvPr>
        </p:nvSpPr>
        <p:spPr/>
        <p:txBody>
          <a:bodyPr/>
          <a:lstStyle/>
          <a:p>
            <a:pPr>
              <a:defRPr/>
            </a:pPr>
            <a:fld id="{A997B164-17B9-473E-AE57-41BA9E16479C}" type="slidenum">
              <a:rPr lang="es-ES_tradnl" smtClean="0"/>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62B3CED9-3D97-4741-8A31-D4B2E0EC9CED}" type="slidenum">
              <a:rPr lang="es-ES_tradnl" smtClean="0"/>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6F84F395-E2E0-4DC0-B842-E724D02C554D}" type="slidenum">
              <a:rPr lang="es-ES_tradnl" smtClean="0"/>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_tradnl"/>
          </a:p>
        </p:txBody>
      </p:sp>
      <p:sp>
        <p:nvSpPr>
          <p:cNvPr id="7"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8" name="Rectangle 6"/>
          <p:cNvSpPr>
            <a:spLocks noGrp="1" noChangeArrowheads="1"/>
          </p:cNvSpPr>
          <p:nvPr>
            <p:ph type="sldNum" sz="quarter" idx="12"/>
          </p:nvPr>
        </p:nvSpPr>
        <p:spPr>
          <a:ln/>
        </p:spPr>
        <p:txBody>
          <a:bodyPr/>
          <a:lstStyle>
            <a:lvl1pPr>
              <a:defRPr/>
            </a:lvl1pPr>
          </a:lstStyle>
          <a:p>
            <a:pPr>
              <a:defRPr/>
            </a:pPr>
            <a:fld id="{A22EE2F8-6535-4C8D-A2B0-131B781883B8}" type="slidenum">
              <a:rPr lang="es-ES_tradnl"/>
              <a:pPr>
                <a:defRPr/>
              </a:pPr>
              <a:t>‹Nº›</a:t>
            </a:fld>
            <a:endParaRPr lang="es-ES_tradnl"/>
          </a:p>
        </p:txBody>
      </p:sp>
    </p:spTree>
    <p:extLst>
      <p:ext uri="{BB962C8B-B14F-4D97-AF65-F5344CB8AC3E}">
        <p14:creationId xmlns:p14="http://schemas.microsoft.com/office/powerpoint/2010/main" val="15002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377DB26A-BC44-4E8B-B5FF-2C203B9854F7}" type="slidenum">
              <a:rPr lang="es-ES_tradnl" smtClean="0"/>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AB727252-52F5-4B37-908A-CD5ACD5CC964}" type="slidenum">
              <a:rPr lang="es-ES_tradnl" smtClean="0"/>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1683415D-CABE-4521-9948-8193278C3B2C}" type="slidenum">
              <a:rPr lang="es-ES_tradnl" smtClean="0"/>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pPr>
              <a:defRPr/>
            </a:pPr>
            <a:endParaRPr lang="es-ES_tradnl"/>
          </a:p>
        </p:txBody>
      </p:sp>
      <p:sp>
        <p:nvSpPr>
          <p:cNvPr id="8" name="Footer Placeholder 7"/>
          <p:cNvSpPr>
            <a:spLocks noGrp="1"/>
          </p:cNvSpPr>
          <p:nvPr>
            <p:ph type="ftr" sz="quarter" idx="11"/>
          </p:nvPr>
        </p:nvSpPr>
        <p:spPr/>
        <p:txBody>
          <a:bodyPr/>
          <a:lstStyle/>
          <a:p>
            <a:pPr>
              <a:defRPr/>
            </a:pPr>
            <a:endParaRPr lang="es-ES_tradnl"/>
          </a:p>
        </p:txBody>
      </p:sp>
      <p:sp>
        <p:nvSpPr>
          <p:cNvPr id="9" name="Slide Number Placeholder 8"/>
          <p:cNvSpPr>
            <a:spLocks noGrp="1"/>
          </p:cNvSpPr>
          <p:nvPr>
            <p:ph type="sldNum" sz="quarter" idx="12"/>
          </p:nvPr>
        </p:nvSpPr>
        <p:spPr/>
        <p:txBody>
          <a:bodyPr/>
          <a:lstStyle/>
          <a:p>
            <a:pPr>
              <a:defRPr/>
            </a:pPr>
            <a:fld id="{49EE1EC0-6F08-4E4D-925E-EF237ED07D59}" type="slidenum">
              <a:rPr lang="es-ES_tradnl" smtClean="0"/>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p>
            <a:pPr>
              <a:defRPr/>
            </a:pPr>
            <a:endParaRPr lang="es-ES_tradnl"/>
          </a:p>
        </p:txBody>
      </p:sp>
      <p:sp>
        <p:nvSpPr>
          <p:cNvPr id="5" name="Slide Number Placeholder 4"/>
          <p:cNvSpPr>
            <a:spLocks noGrp="1"/>
          </p:cNvSpPr>
          <p:nvPr>
            <p:ph type="sldNum" sz="quarter" idx="12"/>
          </p:nvPr>
        </p:nvSpPr>
        <p:spPr/>
        <p:txBody>
          <a:bodyPr/>
          <a:lstStyle/>
          <a:p>
            <a:pPr>
              <a:defRPr/>
            </a:pPr>
            <a:fld id="{F21F3638-FA04-4807-AEB8-CA9E4FF9B63E}" type="slidenum">
              <a:rPr lang="es-ES_tradnl" smtClean="0"/>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p>
        </p:txBody>
      </p:sp>
      <p:sp>
        <p:nvSpPr>
          <p:cNvPr id="3" name="Footer Placeholder 2"/>
          <p:cNvSpPr>
            <a:spLocks noGrp="1"/>
          </p:cNvSpPr>
          <p:nvPr>
            <p:ph type="ftr" sz="quarter" idx="11"/>
          </p:nvPr>
        </p:nvSpPr>
        <p:spPr/>
        <p:txBody>
          <a:bodyPr/>
          <a:lstStyle/>
          <a:p>
            <a:pPr>
              <a:defRPr/>
            </a:pPr>
            <a:endParaRPr lang="es-ES_tradnl"/>
          </a:p>
        </p:txBody>
      </p:sp>
      <p:sp>
        <p:nvSpPr>
          <p:cNvPr id="4" name="Slide Number Placeholder 3"/>
          <p:cNvSpPr>
            <a:spLocks noGrp="1"/>
          </p:cNvSpPr>
          <p:nvPr>
            <p:ph type="sldNum" sz="quarter" idx="12"/>
          </p:nvPr>
        </p:nvSpPr>
        <p:spPr/>
        <p:txBody>
          <a:bodyPr/>
          <a:lstStyle/>
          <a:p>
            <a:pPr>
              <a:defRPr/>
            </a:pPr>
            <a:fld id="{91F772E4-8F23-4F84-A46C-4FC7DBF2AA3E}" type="slidenum">
              <a:rPr lang="es-ES_tradnl" smtClean="0"/>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B8B6B3A3-E189-4948-A500-1DC988F6F850}" type="slidenum">
              <a:rPr lang="es-ES_tradnl" smtClean="0"/>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a:xfrm>
            <a:off x="8077200" y="6356350"/>
            <a:ext cx="609600" cy="365125"/>
          </a:xfrm>
        </p:spPr>
        <p:txBody>
          <a:bodyPr/>
          <a:lstStyle/>
          <a:p>
            <a:pPr>
              <a:defRPr/>
            </a:pPr>
            <a:fld id="{A7A168A7-49AB-44F1-BB31-C10F3606BE2D}" type="slidenum">
              <a:rPr lang="es-ES_tradnl" smtClean="0"/>
              <a:pPr>
                <a:defRPr/>
              </a:pPr>
              <a:t>‹Nº›</a:t>
            </a:fld>
            <a:endParaRPr lang="es-ES_trad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_trad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_trad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0F0D144-2BDE-454D-A036-41A82761E665}" type="slidenum">
              <a:rPr lang="es-ES_tradnl" smtClean="0"/>
              <a:pPr>
                <a:defRPr/>
              </a:pPr>
              <a:t>‹Nº›</a:t>
            </a:fld>
            <a:endParaRPr lang="es-ES_trad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0.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http://bibliotecadigital.ilce.edu.mx/sites/educa/libros/medio/imgs/26.jpg" TargetMode="External"/><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9.xml.rels><?xml version="1.0" encoding="UTF-8" standalone="yes"?>
<Relationships xmlns="http://schemas.openxmlformats.org/package/2006/relationships"><Relationship Id="rId3" Type="http://schemas.openxmlformats.org/officeDocument/2006/relationships/image" Target="http://www.solaris.org.pe/uploads/Galeria_Ilustratciones/Ilustraciones%20Variadas/images/TETERA%20HIRVIENDO.jpg" TargetMode="External"/><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8.xml.rels><?xml version="1.0" encoding="UTF-8" standalone="yes"?>
<Relationships xmlns="http://schemas.openxmlformats.org/package/2006/relationships"><Relationship Id="rId3" Type="http://schemas.openxmlformats.org/officeDocument/2006/relationships/image" Target="http://www.rmm.cl/usuarios/gloncochino/imagen/cambios%20de%20estado_esquema.gif" TargetMode="External"/><Relationship Id="rId2" Type="http://schemas.openxmlformats.org/officeDocument/2006/relationships/image" Target="../media/image95.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http://www.rmm.cl/usuarios/gloncochino/imagen/la%20materia%20y%20sus%20estados.jpg" TargetMode="External"/><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98.gif"/><Relationship Id="rId3" Type="http://schemas.openxmlformats.org/officeDocument/2006/relationships/hyperlink" Target="http://www.youtube.com/watch?v=c4EP-7cbpQY&amp;feature=PlayList&amp;p=5C9FD34A98ACAC99&amp;index=1" TargetMode="External"/><Relationship Id="rId7" Type="http://schemas.openxmlformats.org/officeDocument/2006/relationships/hyperlink" Target="http://www.wikisaber.es/Contenidos/LObjects/change_of_state_water_sim/index.html" TargetMode="External"/><Relationship Id="rId2" Type="http://schemas.openxmlformats.org/officeDocument/2006/relationships/hyperlink" Target="http://www.youtube.com/watch?v=aThxOsHVpQk&amp;feature=PlayList&amp;p=5C9FD34A98ACAC99&amp;index=4" TargetMode="External"/><Relationship Id="rId1" Type="http://schemas.openxmlformats.org/officeDocument/2006/relationships/slideLayout" Target="../slideLayouts/slideLayout7.xml"/><Relationship Id="rId6" Type="http://schemas.openxmlformats.org/officeDocument/2006/relationships/hyperlink" Target="http://www.wikisaber.es/Contenidos/LObjects/melt_boiling_point/index.html" TargetMode="External"/><Relationship Id="rId5" Type="http://schemas.openxmlformats.org/officeDocument/2006/relationships/hyperlink" Target="http://www.youtube.com/watch?v=gB3pz32Da5k" TargetMode="External"/><Relationship Id="rId4" Type="http://schemas.openxmlformats.org/officeDocument/2006/relationships/hyperlink" Target="http://www.youtube.com/watch?v=0VuabmeLa4I&amp;feature=relat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611188" y="476250"/>
            <a:ext cx="80645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b="1" dirty="0"/>
              <a:t>	</a:t>
            </a:r>
            <a:r>
              <a:rPr lang="es-ES_tradnl" b="1" dirty="0" smtClean="0"/>
              <a:t>                              </a:t>
            </a:r>
            <a:r>
              <a:rPr lang="es-ES_tradnl" sz="3200" b="1" dirty="0" smtClean="0"/>
              <a:t> </a:t>
            </a:r>
          </a:p>
          <a:p>
            <a:pPr algn="ctr"/>
            <a:r>
              <a:rPr lang="es-CO" sz="3200" b="1" dirty="0" smtClean="0"/>
              <a:t>ESTADOS DE LA MATERIA</a:t>
            </a:r>
            <a:endParaRPr lang="es-ES_tradnl" sz="3200" b="1" dirty="0" smtClean="0"/>
          </a:p>
          <a:p>
            <a:endParaRPr lang="es-ES_tradnl" sz="3200" b="1"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a:t>              </a:t>
            </a:r>
          </a:p>
          <a:p>
            <a:pPr algn="ctr"/>
            <a:endParaRPr lang="es-ES_tradnl" dirty="0"/>
          </a:p>
          <a:p>
            <a:pPr algn="ctr"/>
            <a:r>
              <a:rPr lang="es-ES_tradnl" dirty="0" smtClean="0"/>
              <a:t>INSTITUCIÓN EDUCATIVA </a:t>
            </a:r>
            <a:r>
              <a:rPr lang="es-ES_tradnl" dirty="0" smtClean="0"/>
              <a:t>SAN ISIDRO</a:t>
            </a:r>
            <a:endParaRPr lang="es-ES_tradnl" dirty="0" smtClean="0"/>
          </a:p>
          <a:p>
            <a:pPr algn="ctr"/>
            <a:r>
              <a:rPr lang="es-ES_tradnl" dirty="0" smtClean="0"/>
              <a:t>SEDE </a:t>
            </a:r>
            <a:r>
              <a:rPr lang="es-ES_tradnl" dirty="0" smtClean="0"/>
              <a:t>EL CARMEN</a:t>
            </a:r>
            <a:endParaRPr lang="es-ES_tradnl" dirty="0" smtClean="0"/>
          </a:p>
          <a:p>
            <a:pPr algn="ctr"/>
            <a:r>
              <a:rPr lang="es-ES_tradnl" dirty="0" smtClean="0"/>
              <a:t>ACEVEDO </a:t>
            </a:r>
            <a:r>
              <a:rPr lang="es-ES_tradnl" dirty="0" smtClean="0"/>
              <a:t>– HUILA</a:t>
            </a:r>
            <a:endParaRPr lang="es-ES_tradnl" dirty="0"/>
          </a:p>
        </p:txBody>
      </p:sp>
      <p:pic>
        <p:nvPicPr>
          <p:cNvPr id="61446" name="Picture 6" descr="image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844675"/>
            <a:ext cx="35290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descr="images12"/>
          <p:cNvPicPr/>
          <p:nvPr/>
        </p:nvPicPr>
        <p:blipFill>
          <a:blip r:embed="rId3"/>
          <a:srcRect/>
          <a:stretch>
            <a:fillRect/>
          </a:stretch>
        </p:blipFill>
        <p:spPr bwMode="auto">
          <a:xfrm>
            <a:off x="7380312" y="5233483"/>
            <a:ext cx="1080120" cy="9150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checkerboard(across)">
                                      <p:cBhvr>
                                        <p:cTn id="7" dur="500"/>
                                        <p:tgtEl>
                                          <p:spTgt spid="6144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1444">
                                            <p:txEl>
                                              <p:pRg st="1" end="1"/>
                                            </p:txEl>
                                          </p:spTgt>
                                        </p:tgtEl>
                                        <p:attrNameLst>
                                          <p:attrName>style.visibility</p:attrName>
                                        </p:attrNameLst>
                                      </p:cBhvr>
                                      <p:to>
                                        <p:strVal val="visible"/>
                                      </p:to>
                                    </p:set>
                                    <p:animEffect transition="in" filter="checkerboard(across)">
                                      <p:cBhvr>
                                        <p:cTn id="10" dur="500"/>
                                        <p:tgtEl>
                                          <p:spTgt spid="6144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61446"/>
                                        </p:tgtEl>
                                        <p:attrNameLst>
                                          <p:attrName>style.visibility</p:attrName>
                                        </p:attrNameLst>
                                      </p:cBhvr>
                                      <p:to>
                                        <p:strVal val="visible"/>
                                      </p:to>
                                    </p:set>
                                    <p:animEffect transition="in" filter="wedge">
                                      <p:cBhvr>
                                        <p:cTn id="15"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Text Box 6"/>
          <p:cNvSpPr txBox="1">
            <a:spLocks noChangeArrowheads="1"/>
          </p:cNvSpPr>
          <p:nvPr/>
        </p:nvSpPr>
        <p:spPr bwMode="auto">
          <a:xfrm>
            <a:off x="250825" y="1341438"/>
            <a:ext cx="2051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4000"/>
              <a:t>Sólido</a:t>
            </a:r>
            <a:r>
              <a:rPr lang="es-ES_tradnl"/>
              <a:t> </a:t>
            </a:r>
          </a:p>
        </p:txBody>
      </p:sp>
      <p:sp>
        <p:nvSpPr>
          <p:cNvPr id="4099" name="Text Box 7"/>
          <p:cNvSpPr txBox="1">
            <a:spLocks noChangeArrowheads="1"/>
          </p:cNvSpPr>
          <p:nvPr/>
        </p:nvSpPr>
        <p:spPr bwMode="auto">
          <a:xfrm>
            <a:off x="2319338" y="4024313"/>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p>
        </p:txBody>
      </p:sp>
      <p:sp>
        <p:nvSpPr>
          <p:cNvPr id="84996" name="Text Box 8"/>
          <p:cNvSpPr txBox="1">
            <a:spLocks noChangeArrowheads="1"/>
          </p:cNvSpPr>
          <p:nvPr/>
        </p:nvSpPr>
        <p:spPr bwMode="auto">
          <a:xfrm>
            <a:off x="2071688" y="1214438"/>
            <a:ext cx="20208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4000"/>
              <a:t>Líquido</a:t>
            </a:r>
            <a:r>
              <a:rPr lang="es-ES_tradnl" sz="4800"/>
              <a:t> </a:t>
            </a:r>
          </a:p>
        </p:txBody>
      </p:sp>
      <p:sp>
        <p:nvSpPr>
          <p:cNvPr id="84997" name="Text Box 9"/>
          <p:cNvSpPr txBox="1">
            <a:spLocks noChangeArrowheads="1"/>
          </p:cNvSpPr>
          <p:nvPr/>
        </p:nvSpPr>
        <p:spPr bwMode="auto">
          <a:xfrm>
            <a:off x="4357688" y="1357313"/>
            <a:ext cx="22812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4000"/>
              <a:t>Gaseoso</a:t>
            </a:r>
            <a:r>
              <a:rPr lang="es-ES_tradnl"/>
              <a:t> </a:t>
            </a:r>
          </a:p>
        </p:txBody>
      </p:sp>
      <p:pic>
        <p:nvPicPr>
          <p:cNvPr id="5131" name="Picture 11" descr="Natura1_t01_p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00313"/>
            <a:ext cx="19081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Natura1_t01_p04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492375"/>
            <a:ext cx="141128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Natura1_t01_p04_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2428875"/>
            <a:ext cx="19970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4"/>
          <p:cNvSpPr>
            <a:spLocks noChangeArrowheads="1"/>
          </p:cNvSpPr>
          <p:nvPr/>
        </p:nvSpPr>
        <p:spPr bwMode="auto">
          <a:xfrm>
            <a:off x="669887" y="4797152"/>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_tradnl" sz="2400" dirty="0" smtClean="0">
                <a:solidFill>
                  <a:schemeClr val="tx2"/>
                </a:solidFill>
              </a:rPr>
              <a:t>La </a:t>
            </a:r>
            <a:r>
              <a:rPr lang="es-ES_tradnl" sz="2400" dirty="0">
                <a:solidFill>
                  <a:schemeClr val="tx2"/>
                </a:solidFill>
              </a:rPr>
              <a:t>materia tiene propiedades que son las características  que podemos observar o medir usando nuestros sentidos. </a:t>
            </a:r>
          </a:p>
        </p:txBody>
      </p:sp>
      <p:pic>
        <p:nvPicPr>
          <p:cNvPr id="5136" name="Picture 16" descr="S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643188"/>
            <a:ext cx="183356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7"/>
          <p:cNvSpPr txBox="1">
            <a:spLocks noChangeArrowheads="1"/>
          </p:cNvSpPr>
          <p:nvPr/>
        </p:nvSpPr>
        <p:spPr bwMode="auto">
          <a:xfrm>
            <a:off x="6643688" y="1357313"/>
            <a:ext cx="22336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000"/>
              <a:t>Plasma </a:t>
            </a:r>
          </a:p>
        </p:txBody>
      </p:sp>
      <p:sp>
        <p:nvSpPr>
          <p:cNvPr id="85004" name="14 Título"/>
          <p:cNvSpPr>
            <a:spLocks noGrp="1"/>
          </p:cNvSpPr>
          <p:nvPr>
            <p:ph type="title" idx="4294967295"/>
          </p:nvPr>
        </p:nvSpPr>
        <p:spPr>
          <a:xfrm>
            <a:off x="468313" y="198438"/>
            <a:ext cx="8229600" cy="1143000"/>
          </a:xfrm>
          <a:solidFill>
            <a:srgbClr val="FFFF66"/>
          </a:solidFill>
        </p:spPr>
        <p:txBody>
          <a:bodyPr/>
          <a:lstStyle/>
          <a:p>
            <a:pPr algn="ctr" eaLnBrk="1" hangingPunct="1"/>
            <a:r>
              <a:rPr lang="es-ES" dirty="0" smtClean="0"/>
              <a:t>Los estados de la materia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9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00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13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7" grpId="0"/>
      <p:bldP spid="85003" grpId="0"/>
      <p:bldP spid="850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900112" y="1125538"/>
            <a:ext cx="4824015" cy="2447925"/>
          </a:xfrm>
        </p:spPr>
        <p:txBody>
          <a:bodyPr/>
          <a:lstStyle/>
          <a:p>
            <a:pPr algn="just">
              <a:buFontTx/>
              <a:buNone/>
            </a:pPr>
            <a:r>
              <a:rPr lang="es-ES_tradnl" sz="2800" dirty="0" smtClean="0"/>
              <a:t>    T</a:t>
            </a:r>
            <a:r>
              <a:rPr lang="es-ES_tradnl" sz="2800" b="1" dirty="0" smtClean="0"/>
              <a:t>ienen forma definida</a:t>
            </a:r>
            <a:r>
              <a:rPr lang="es-ES_tradnl" sz="2800" dirty="0" smtClean="0"/>
              <a:t>, ya que aunque los cambiemos de envase o recipiente, su forma no cambia.</a:t>
            </a:r>
            <a:r>
              <a:rPr lang="es-ES_tradnl" dirty="0" smtClean="0"/>
              <a:t> </a:t>
            </a:r>
            <a:endParaRPr lang="es-ES_tradnl" b="1" dirty="0" smtClean="0"/>
          </a:p>
        </p:txBody>
      </p:sp>
      <p:pic>
        <p:nvPicPr>
          <p:cNvPr id="69635" name="Picture 3" descr="Silicato%20sol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596357"/>
            <a:ext cx="28813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sol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00438"/>
            <a:ext cx="3333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692150"/>
            <a:ext cx="1781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ChangeArrowheads="1"/>
          </p:cNvSpPr>
          <p:nvPr/>
        </p:nvSpPr>
        <p:spPr bwMode="auto">
          <a:xfrm>
            <a:off x="971550" y="404813"/>
            <a:ext cx="2981325" cy="62865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80000"/>
              </a:lnSpc>
              <a:spcBef>
                <a:spcPct val="20000"/>
              </a:spcBef>
            </a:pPr>
            <a:r>
              <a:rPr lang="es-ES_tradnl" sz="4400">
                <a:solidFill>
                  <a:schemeClr val="bg1"/>
                </a:solidFill>
              </a:rPr>
              <a:t>Los sólidos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69635"/>
                                        </p:tgtEl>
                                        <p:attrNameLst>
                                          <p:attrName>style.visibility</p:attrName>
                                        </p:attrNameLst>
                                      </p:cBhvr>
                                      <p:to>
                                        <p:strVal val="visible"/>
                                      </p:to>
                                    </p:set>
                                    <p:animEffect transition="in" filter="plus(in)">
                                      <p:cBhvr>
                                        <p:cTn id="15" dur="2000"/>
                                        <p:tgtEl>
                                          <p:spTgt spid="696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9636"/>
                                        </p:tgtEl>
                                        <p:attrNameLst>
                                          <p:attrName>style.visibility</p:attrName>
                                        </p:attrNameLst>
                                      </p:cBhvr>
                                      <p:to>
                                        <p:strVal val="visible"/>
                                      </p:to>
                                    </p:set>
                                    <p:animEffect transition="in" filter="strips(downLeft)">
                                      <p:cBhvr>
                                        <p:cTn id="20" dur="500"/>
                                        <p:tgtEl>
                                          <p:spTgt spid="696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69637"/>
                                        </p:tgtEl>
                                        <p:attrNameLst>
                                          <p:attrName>style.visibility</p:attrName>
                                        </p:attrNameLst>
                                      </p:cBhvr>
                                      <p:to>
                                        <p:strVal val="visible"/>
                                      </p:to>
                                    </p:set>
                                    <p:animEffect transition="in" filter="strips(downLeft)">
                                      <p:cBhvr>
                                        <p:cTn id="25"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468313" y="836613"/>
            <a:ext cx="8135937" cy="1296243"/>
          </a:xfrm>
        </p:spPr>
        <p:txBody>
          <a:bodyPr/>
          <a:lstStyle/>
          <a:p>
            <a:pPr>
              <a:buFontTx/>
              <a:buNone/>
            </a:pPr>
            <a:r>
              <a:rPr lang="es-ES_tradnl" dirty="0" smtClean="0"/>
              <a:t> 	Tienen </a:t>
            </a:r>
            <a:r>
              <a:rPr lang="es-ES_tradnl" b="1" dirty="0" smtClean="0"/>
              <a:t>volumen constante o definido</a:t>
            </a:r>
            <a:r>
              <a:rPr lang="es-ES_tradnl" dirty="0" smtClean="0"/>
              <a:t>, es decir, aunque cambiemos de recipiente, su forma y su volumen no varían.</a:t>
            </a:r>
          </a:p>
        </p:txBody>
      </p:sp>
      <p:pic>
        <p:nvPicPr>
          <p:cNvPr id="71683" name="Picture 3" descr="20070924klpcnafyq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349500"/>
            <a:ext cx="55435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71683"/>
                                        </p:tgtEl>
                                        <p:attrNameLst>
                                          <p:attrName>style.visibility</p:attrName>
                                        </p:attrNameLst>
                                      </p:cBhvr>
                                      <p:to>
                                        <p:strVal val="visible"/>
                                      </p:to>
                                    </p:set>
                                    <p:animEffect transition="in" filter="blinds(horizontal)">
                                      <p:cBhvr>
                                        <p:cTn id="11"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611560" y="1916832"/>
            <a:ext cx="3322734" cy="3744416"/>
          </a:xfrm>
        </p:spPr>
        <p:txBody>
          <a:bodyPr>
            <a:normAutofit/>
          </a:bodyPr>
          <a:lstStyle/>
          <a:p>
            <a:pPr algn="ctr">
              <a:buNone/>
            </a:pPr>
            <a:r>
              <a:rPr lang="es-ES_tradnl" sz="2800" dirty="0" smtClean="0"/>
              <a:t>    </a:t>
            </a:r>
            <a:r>
              <a:rPr lang="en-US" dirty="0" smtClean="0"/>
              <a:t>En </a:t>
            </a:r>
            <a:r>
              <a:rPr lang="en-US" dirty="0"/>
              <a:t>un </a:t>
            </a:r>
            <a:r>
              <a:rPr lang="en-US" dirty="0" err="1"/>
              <a:t>sólido</a:t>
            </a:r>
            <a:r>
              <a:rPr lang="en-US" dirty="0"/>
              <a:t> </a:t>
            </a:r>
            <a:r>
              <a:rPr lang="en-US" dirty="0" err="1"/>
              <a:t>las</a:t>
            </a:r>
            <a:r>
              <a:rPr lang="en-US" dirty="0"/>
              <a:t> </a:t>
            </a:r>
            <a:r>
              <a:rPr lang="en-US" dirty="0" err="1"/>
              <a:t>moléculas</a:t>
            </a:r>
            <a:r>
              <a:rPr lang="en-US" dirty="0"/>
              <a:t> se </a:t>
            </a:r>
            <a:r>
              <a:rPr lang="en-US" dirty="0" err="1"/>
              <a:t>encuentran</a:t>
            </a:r>
            <a:r>
              <a:rPr lang="en-US" dirty="0"/>
              <a:t> </a:t>
            </a:r>
            <a:r>
              <a:rPr lang="en-US" dirty="0" err="1"/>
              <a:t>fuertemente</a:t>
            </a:r>
            <a:r>
              <a:rPr lang="en-US" dirty="0"/>
              <a:t> </a:t>
            </a:r>
            <a:r>
              <a:rPr lang="en-US" dirty="0" err="1"/>
              <a:t>atraídas</a:t>
            </a:r>
            <a:r>
              <a:rPr lang="en-US" dirty="0"/>
              <a:t> </a:t>
            </a:r>
            <a:r>
              <a:rPr lang="en-US" dirty="0" err="1"/>
              <a:t>unas</a:t>
            </a:r>
            <a:r>
              <a:rPr lang="en-US" dirty="0"/>
              <a:t> a </a:t>
            </a:r>
            <a:r>
              <a:rPr lang="en-US" dirty="0" err="1"/>
              <a:t>otras</a:t>
            </a:r>
            <a:r>
              <a:rPr lang="en-US" dirty="0"/>
              <a:t>.</a:t>
            </a:r>
          </a:p>
          <a:p>
            <a:pPr algn="just">
              <a:buFontTx/>
              <a:buNone/>
            </a:pPr>
            <a:endParaRPr lang="es-ES_tradnl" b="1" dirty="0" smtClean="0"/>
          </a:p>
        </p:txBody>
      </p:sp>
      <p:sp>
        <p:nvSpPr>
          <p:cNvPr id="69638" name="Rectangle 6"/>
          <p:cNvSpPr>
            <a:spLocks noChangeArrowheads="1"/>
          </p:cNvSpPr>
          <p:nvPr/>
        </p:nvSpPr>
        <p:spPr bwMode="auto">
          <a:xfrm>
            <a:off x="952969" y="1033463"/>
            <a:ext cx="2981325" cy="628650"/>
          </a:xfrm>
          <a:prstGeom prst="rect">
            <a:avLst/>
          </a:prstGeom>
          <a:solidFill>
            <a:schemeClr val="bg2"/>
          </a:solidFill>
          <a:ln>
            <a:noFill/>
          </a:ln>
        </p:spPr>
        <p:txBody>
          <a:bodyPr wrap="none">
            <a:spAutoFit/>
          </a:bodyPr>
          <a:lstStyle/>
          <a:p>
            <a:pPr eaLnBrk="0" hangingPunct="0">
              <a:lnSpc>
                <a:spcPct val="80000"/>
              </a:lnSpc>
              <a:spcBef>
                <a:spcPct val="20000"/>
              </a:spcBef>
            </a:pPr>
            <a:r>
              <a:rPr lang="es-ES_tradnl" sz="4400" dirty="0"/>
              <a:t>Los sólidos</a:t>
            </a:r>
          </a:p>
        </p:txBody>
      </p:sp>
      <p:pic>
        <p:nvPicPr>
          <p:cNvPr id="7" name="Picture 7" descr="matter"/>
          <p:cNvPicPr>
            <a:picLocks noChangeAspect="1" noChangeArrowheads="1"/>
          </p:cNvPicPr>
          <p:nvPr/>
        </p:nvPicPr>
        <p:blipFill>
          <a:blip r:embed="rId2">
            <a:extLst>
              <a:ext uri="{28A0092B-C50C-407E-A947-70E740481C1C}">
                <a14:useLocalDpi xmlns:a14="http://schemas.microsoft.com/office/drawing/2010/main" val="0"/>
              </a:ext>
            </a:extLst>
          </a:blip>
          <a:srcRect t="44000" r="67419"/>
          <a:stretch>
            <a:fillRect/>
          </a:stretch>
        </p:blipFill>
        <p:spPr bwMode="auto">
          <a:xfrm>
            <a:off x="4860032" y="1484784"/>
            <a:ext cx="3377778" cy="378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47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55576" y="620688"/>
            <a:ext cx="4824536" cy="911125"/>
          </a:xfrm>
          <a:solidFill>
            <a:schemeClr val="bg2">
              <a:lumMod val="90000"/>
            </a:schemeClr>
          </a:solidFill>
        </p:spPr>
        <p:txBody>
          <a:bodyPr/>
          <a:lstStyle/>
          <a:p>
            <a:r>
              <a:rPr lang="es-ES_tradnl" dirty="0" smtClean="0"/>
              <a:t>Los Líquidos</a:t>
            </a:r>
          </a:p>
        </p:txBody>
      </p:sp>
      <p:sp>
        <p:nvSpPr>
          <p:cNvPr id="73731" name="Rectangle 3"/>
          <p:cNvSpPr>
            <a:spLocks noGrp="1" noChangeArrowheads="1"/>
          </p:cNvSpPr>
          <p:nvPr>
            <p:ph idx="1"/>
          </p:nvPr>
        </p:nvSpPr>
        <p:spPr>
          <a:xfrm>
            <a:off x="323528" y="1628800"/>
            <a:ext cx="5410200" cy="2405062"/>
          </a:xfrm>
        </p:spPr>
        <p:txBody>
          <a:bodyPr/>
          <a:lstStyle/>
          <a:p>
            <a:pPr algn="just">
              <a:lnSpc>
                <a:spcPct val="90000"/>
              </a:lnSpc>
              <a:buFontTx/>
              <a:buNone/>
            </a:pPr>
            <a:r>
              <a:rPr lang="es-ES_tradnl" dirty="0" smtClean="0"/>
              <a:t>    Los líquidos </a:t>
            </a:r>
            <a:r>
              <a:rPr lang="es-ES_tradnl" b="1" dirty="0" smtClean="0"/>
              <a:t>no tienen una forma definida</a:t>
            </a:r>
            <a:r>
              <a:rPr lang="es-ES_tradnl" dirty="0" smtClean="0"/>
              <a:t>, sino que adoptan la forma del recipiente  o envase que los contiene.. </a:t>
            </a:r>
          </a:p>
        </p:txBody>
      </p:sp>
      <p:pic>
        <p:nvPicPr>
          <p:cNvPr id="73732" name="Picture 4" descr="20070924klpcnafyq_28_Ies_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00030"/>
            <a:ext cx="381635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64323"/>
            <a:ext cx="23352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strips(downLeft)">
                                      <p:cBhvr>
                                        <p:cTn id="15" dur="500"/>
                                        <p:tgtEl>
                                          <p:spTgt spid="737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73732"/>
                                        </p:tgtEl>
                                        <p:attrNameLst>
                                          <p:attrName>style.visibility</p:attrName>
                                        </p:attrNameLst>
                                      </p:cBhvr>
                                      <p:to>
                                        <p:strVal val="visible"/>
                                      </p:to>
                                    </p:set>
                                    <p:anim calcmode="lin" valueType="num">
                                      <p:cBhvr>
                                        <p:cTn id="20" dur="1000" fill="hold"/>
                                        <p:tgtEl>
                                          <p:spTgt spid="73732"/>
                                        </p:tgtEl>
                                        <p:attrNameLst>
                                          <p:attrName>ppt_w</p:attrName>
                                        </p:attrNameLst>
                                      </p:cBhvr>
                                      <p:tavLst>
                                        <p:tav tm="0">
                                          <p:val>
                                            <p:strVal val="#ppt_w*0.70"/>
                                          </p:val>
                                        </p:tav>
                                        <p:tav tm="100000">
                                          <p:val>
                                            <p:strVal val="#ppt_w"/>
                                          </p:val>
                                        </p:tav>
                                      </p:tavLst>
                                    </p:anim>
                                    <p:anim calcmode="lin" valueType="num">
                                      <p:cBhvr>
                                        <p:cTn id="21" dur="1000" fill="hold"/>
                                        <p:tgtEl>
                                          <p:spTgt spid="73732"/>
                                        </p:tgtEl>
                                        <p:attrNameLst>
                                          <p:attrName>ppt_h</p:attrName>
                                        </p:attrNameLst>
                                      </p:cBhvr>
                                      <p:tavLst>
                                        <p:tav tm="0">
                                          <p:val>
                                            <p:strVal val="#ppt_h"/>
                                          </p:val>
                                        </p:tav>
                                        <p:tav tm="100000">
                                          <p:val>
                                            <p:strVal val="#ppt_h"/>
                                          </p:val>
                                        </p:tav>
                                      </p:tavLst>
                                    </p:anim>
                                    <p:animEffect transition="in" filter="fade">
                                      <p:cBhvr>
                                        <p:cTn id="22" dur="1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323528" y="1916832"/>
            <a:ext cx="4752280" cy="1944191"/>
          </a:xfrm>
        </p:spPr>
        <p:txBody>
          <a:bodyPr/>
          <a:lstStyle/>
          <a:p>
            <a:pPr algn="just">
              <a:buFontTx/>
              <a:buNone/>
            </a:pPr>
            <a:r>
              <a:rPr lang="es-ES_tradnl" dirty="0" smtClean="0"/>
              <a:t>    Tienen </a:t>
            </a:r>
            <a:r>
              <a:rPr lang="es-ES_tradnl" b="1" dirty="0" smtClean="0"/>
              <a:t>volumen constante y definido</a:t>
            </a:r>
            <a:r>
              <a:rPr lang="es-ES_tradnl" dirty="0" smtClean="0"/>
              <a:t>, es decir, adoptan la forma del recipiente que los contiene.</a:t>
            </a:r>
          </a:p>
        </p:txBody>
      </p:sp>
      <p:pic>
        <p:nvPicPr>
          <p:cNvPr id="75779" name="Picture 3" descr="vaso+ll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549275"/>
            <a:ext cx="26955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75928" y="836712"/>
            <a:ext cx="4752280" cy="97209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Tx/>
              <a:buNone/>
            </a:pPr>
            <a:r>
              <a:rPr lang="es-ES_tradnl" sz="4400" b="1" dirty="0" smtClean="0"/>
              <a:t>    LÍQUIDOS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nodeType="clickEffect">
                                  <p:stCondLst>
                                    <p:cond delay="0"/>
                                  </p:stCondLst>
                                  <p:childTnLst>
                                    <p:set>
                                      <p:cBhvr>
                                        <p:cTn id="10" dur="1" fill="hold">
                                          <p:stCondLst>
                                            <p:cond delay="0"/>
                                          </p:stCondLst>
                                        </p:cTn>
                                        <p:tgtEl>
                                          <p:spTgt spid="75779"/>
                                        </p:tgtEl>
                                        <p:attrNameLst>
                                          <p:attrName>style.visibility</p:attrName>
                                        </p:attrNameLst>
                                      </p:cBhvr>
                                      <p:to>
                                        <p:strVal val="visible"/>
                                      </p:to>
                                    </p:set>
                                    <p:animEffect transition="in" filter="wheel(4)">
                                      <p:cBhvr>
                                        <p:cTn id="11" dur="2000"/>
                                        <p:tgtEl>
                                          <p:spTgt spid="7577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323528" y="1916832"/>
            <a:ext cx="4752280" cy="3024336"/>
          </a:xfrm>
        </p:spPr>
        <p:txBody>
          <a:bodyPr>
            <a:normAutofit/>
          </a:bodyPr>
          <a:lstStyle/>
          <a:p>
            <a:pPr algn="just">
              <a:buFontTx/>
              <a:buNone/>
            </a:pPr>
            <a:r>
              <a:rPr lang="es-ES_tradnl" dirty="0" smtClean="0"/>
              <a:t>    Las partículas se encuentran más lejos debido a que las fuerzas de atracción son menos fuertes, por eso se pueden deslizar fácilmente y fluir. </a:t>
            </a:r>
          </a:p>
        </p:txBody>
      </p:sp>
      <p:sp>
        <p:nvSpPr>
          <p:cNvPr id="4" name="Rectangle 2"/>
          <p:cNvSpPr txBox="1">
            <a:spLocks noChangeArrowheads="1"/>
          </p:cNvSpPr>
          <p:nvPr/>
        </p:nvSpPr>
        <p:spPr>
          <a:xfrm>
            <a:off x="475928" y="836712"/>
            <a:ext cx="4752280" cy="97209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Tx/>
              <a:buNone/>
            </a:pPr>
            <a:r>
              <a:rPr lang="es-ES_tradnl" sz="4400" b="1" dirty="0" smtClean="0"/>
              <a:t>    LÍQUIDOS</a:t>
            </a:r>
          </a:p>
        </p:txBody>
      </p:sp>
      <p:pic>
        <p:nvPicPr>
          <p:cNvPr id="5" name="Picture 7" descr="matter"/>
          <p:cNvPicPr>
            <a:picLocks noChangeAspect="1" noChangeArrowheads="1"/>
          </p:cNvPicPr>
          <p:nvPr/>
        </p:nvPicPr>
        <p:blipFill>
          <a:blip r:embed="rId2">
            <a:extLst>
              <a:ext uri="{28A0092B-C50C-407E-A947-70E740481C1C}">
                <a14:useLocalDpi xmlns:a14="http://schemas.microsoft.com/office/drawing/2010/main" val="0"/>
              </a:ext>
            </a:extLst>
          </a:blip>
          <a:srcRect l="35187" t="36000" r="36143"/>
          <a:stretch>
            <a:fillRect/>
          </a:stretch>
        </p:blipFill>
        <p:spPr bwMode="auto">
          <a:xfrm>
            <a:off x="5721841" y="1556792"/>
            <a:ext cx="232675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4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03287" y="764704"/>
            <a:ext cx="4402138" cy="850900"/>
          </a:xfrm>
          <a:solidFill>
            <a:schemeClr val="bg2"/>
          </a:solidFill>
        </p:spPr>
        <p:txBody>
          <a:bodyPr/>
          <a:lstStyle/>
          <a:p>
            <a:r>
              <a:rPr lang="es-ES_tradnl" dirty="0" smtClean="0"/>
              <a:t>Los gases</a:t>
            </a:r>
          </a:p>
        </p:txBody>
      </p:sp>
      <p:sp>
        <p:nvSpPr>
          <p:cNvPr id="77827" name="Rectangle 3"/>
          <p:cNvSpPr>
            <a:spLocks noGrp="1" noChangeArrowheads="1"/>
          </p:cNvSpPr>
          <p:nvPr>
            <p:ph idx="1"/>
          </p:nvPr>
        </p:nvSpPr>
        <p:spPr>
          <a:xfrm>
            <a:off x="386507" y="1772816"/>
            <a:ext cx="8065144" cy="1252834"/>
          </a:xfrm>
        </p:spPr>
        <p:txBody>
          <a:bodyPr>
            <a:normAutofit/>
          </a:bodyPr>
          <a:lstStyle/>
          <a:p>
            <a:pPr>
              <a:buFontTx/>
              <a:buNone/>
            </a:pPr>
            <a:r>
              <a:rPr lang="es-ES_tradnl" sz="2800" dirty="0" smtClean="0"/>
              <a:t>   Los gases </a:t>
            </a:r>
            <a:r>
              <a:rPr lang="es-ES_tradnl" sz="2800" b="1" dirty="0" smtClean="0"/>
              <a:t>no tienen forma definida</a:t>
            </a:r>
            <a:r>
              <a:rPr lang="es-ES_tradnl" sz="2800" dirty="0" smtClean="0"/>
              <a:t>, sino que adoptan la forma del recipiente que los contiene. </a:t>
            </a:r>
          </a:p>
        </p:txBody>
      </p:sp>
      <p:pic>
        <p:nvPicPr>
          <p:cNvPr id="77828" name="Picture 4" descr="image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85655"/>
            <a:ext cx="243046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greenhouse_g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285655"/>
            <a:ext cx="2520950" cy="311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descr="hombre%20globo%20en%20Chihuah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85655"/>
            <a:ext cx="243681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77832"/>
                                        </p:tgtEl>
                                        <p:attrNameLst>
                                          <p:attrName>style.visibility</p:attrName>
                                        </p:attrNameLst>
                                      </p:cBhvr>
                                      <p:to>
                                        <p:strVal val="visible"/>
                                      </p:to>
                                    </p:set>
                                    <p:anim calcmode="lin" valueType="num">
                                      <p:cBhvr>
                                        <p:cTn id="15" dur="1000" fill="hold"/>
                                        <p:tgtEl>
                                          <p:spTgt spid="77832"/>
                                        </p:tgtEl>
                                        <p:attrNameLst>
                                          <p:attrName>ppt_w</p:attrName>
                                        </p:attrNameLst>
                                      </p:cBhvr>
                                      <p:tavLst>
                                        <p:tav tm="0">
                                          <p:val>
                                            <p:strVal val="#ppt_w*0.70"/>
                                          </p:val>
                                        </p:tav>
                                        <p:tav tm="100000">
                                          <p:val>
                                            <p:strVal val="#ppt_w"/>
                                          </p:val>
                                        </p:tav>
                                      </p:tavLst>
                                    </p:anim>
                                    <p:anim calcmode="lin" valueType="num">
                                      <p:cBhvr>
                                        <p:cTn id="16" dur="1000" fill="hold"/>
                                        <p:tgtEl>
                                          <p:spTgt spid="77832"/>
                                        </p:tgtEl>
                                        <p:attrNameLst>
                                          <p:attrName>ppt_h</p:attrName>
                                        </p:attrNameLst>
                                      </p:cBhvr>
                                      <p:tavLst>
                                        <p:tav tm="0">
                                          <p:val>
                                            <p:strVal val="#ppt_h"/>
                                          </p:val>
                                        </p:tav>
                                        <p:tav tm="100000">
                                          <p:val>
                                            <p:strVal val="#ppt_h"/>
                                          </p:val>
                                        </p:tav>
                                      </p:tavLst>
                                    </p:anim>
                                    <p:animEffect transition="in" filter="fade">
                                      <p:cBhvr>
                                        <p:cTn id="17" dur="1000"/>
                                        <p:tgtEl>
                                          <p:spTgt spid="778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7829"/>
                                        </p:tgtEl>
                                        <p:attrNameLst>
                                          <p:attrName>style.visibility</p:attrName>
                                        </p:attrNameLst>
                                      </p:cBhvr>
                                      <p:to>
                                        <p:strVal val="visible"/>
                                      </p:to>
                                    </p:set>
                                    <p:animEffect transition="in" filter="blinds(horizontal)">
                                      <p:cBhvr>
                                        <p:cTn id="22" dur="500"/>
                                        <p:tgtEl>
                                          <p:spTgt spid="778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77828"/>
                                        </p:tgtEl>
                                        <p:attrNameLst>
                                          <p:attrName>style.visibility</p:attrName>
                                        </p:attrNameLst>
                                      </p:cBhvr>
                                      <p:to>
                                        <p:strVal val="visible"/>
                                      </p:to>
                                    </p:set>
                                    <p:animEffect transition="in" filter="wheel(4)">
                                      <p:cBhvr>
                                        <p:cTn id="27"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323850" y="692150"/>
            <a:ext cx="8064500" cy="2016125"/>
          </a:xfrm>
        </p:spPr>
        <p:txBody>
          <a:bodyPr>
            <a:normAutofit lnSpcReduction="10000"/>
          </a:bodyPr>
          <a:lstStyle/>
          <a:p>
            <a:pPr algn="just">
              <a:lnSpc>
                <a:spcPct val="90000"/>
              </a:lnSpc>
              <a:buFontTx/>
              <a:buNone/>
            </a:pPr>
            <a:r>
              <a:rPr lang="es-ES_tradnl" sz="2800" dirty="0"/>
              <a:t> </a:t>
            </a:r>
            <a:r>
              <a:rPr lang="es-ES_tradnl" sz="2800" dirty="0" smtClean="0"/>
              <a:t>  Los gases no tienen </a:t>
            </a:r>
            <a:r>
              <a:rPr lang="es-ES_tradnl" sz="2800" b="1" dirty="0" smtClean="0"/>
              <a:t>volumen definido</a:t>
            </a:r>
            <a:r>
              <a:rPr lang="es-ES_tradnl" sz="2800" dirty="0" smtClean="0"/>
              <a:t>, ya que está dado por la capacidad del recipiente que los contiene. Es decir, podemos comprimirlo.  </a:t>
            </a:r>
          </a:p>
          <a:p>
            <a:pPr algn="just">
              <a:lnSpc>
                <a:spcPct val="90000"/>
              </a:lnSpc>
              <a:buFontTx/>
              <a:buNone/>
            </a:pPr>
            <a:r>
              <a:rPr lang="es-ES_tradnl" sz="2800" dirty="0" smtClean="0"/>
              <a:t>   T0man la forma del recipiente que los contiene y tienden a ocupar todo el espacio disponible.</a:t>
            </a:r>
          </a:p>
        </p:txBody>
      </p:sp>
      <p:pic>
        <p:nvPicPr>
          <p:cNvPr id="81923" name="Picture 3" descr="image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573016"/>
            <a:ext cx="38163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20070924klpcnafyq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73016"/>
            <a:ext cx="3528392" cy="281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924"/>
                                        </p:tgtEl>
                                        <p:attrNameLst>
                                          <p:attrName>style.visibility</p:attrName>
                                        </p:attrNameLst>
                                      </p:cBhvr>
                                      <p:to>
                                        <p:strVal val="visible"/>
                                      </p:to>
                                    </p:set>
                                    <p:animEffect transition="in" filter="blinds(horizontal)">
                                      <p:cBhvr>
                                        <p:cTn id="15" dur="500"/>
                                        <p:tgtEl>
                                          <p:spTgt spid="81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81923"/>
                                        </p:tgtEl>
                                        <p:attrNameLst>
                                          <p:attrName>style.visibility</p:attrName>
                                        </p:attrNameLst>
                                      </p:cBhvr>
                                      <p:to>
                                        <p:strVal val="visible"/>
                                      </p:to>
                                    </p:set>
                                    <p:animEffect transition="in" filter="wheel(4)">
                                      <p:cBhvr>
                                        <p:cTn id="20"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a:xfrm>
            <a:off x="611188" y="836613"/>
            <a:ext cx="7643812" cy="1181100"/>
          </a:xfrm>
        </p:spPr>
        <p:txBody>
          <a:bodyPr/>
          <a:lstStyle/>
          <a:p>
            <a:pPr>
              <a:lnSpc>
                <a:spcPct val="90000"/>
              </a:lnSpc>
              <a:buFontTx/>
              <a:buNone/>
            </a:pPr>
            <a:r>
              <a:rPr lang="es-ES_tradnl" sz="2400" smtClean="0"/>
              <a:t>       Al igual que los sólidos y los líquidos, los gases están constituidos </a:t>
            </a:r>
            <a:r>
              <a:rPr lang="es-ES_tradnl" sz="2400" b="1" smtClean="0"/>
              <a:t>por materia, </a:t>
            </a:r>
            <a:r>
              <a:rPr lang="es-ES_tradnl" sz="2400" smtClean="0"/>
              <a:t>es decir, podemos medir</a:t>
            </a:r>
            <a:r>
              <a:rPr lang="es-ES_tradnl" sz="2400" b="1" smtClean="0"/>
              <a:t> </a:t>
            </a:r>
            <a:r>
              <a:rPr lang="es-ES_tradnl" sz="2400" smtClean="0"/>
              <a:t>su</a:t>
            </a:r>
            <a:r>
              <a:rPr lang="es-ES_tradnl" sz="2400" b="1" smtClean="0"/>
              <a:t> masa y su volumen. </a:t>
            </a:r>
            <a:endParaRPr lang="es-ES_tradnl" sz="2400" smtClean="0"/>
          </a:p>
        </p:txBody>
      </p:sp>
      <p:pic>
        <p:nvPicPr>
          <p:cNvPr id="79875" name="Picture 3" descr="air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38164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aire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3884444" cy="38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slide(fromBottom)">
                                      <p:cBhvr>
                                        <p:cTn id="11" dur="500"/>
                                        <p:tgtEl>
                                          <p:spTgt spid="798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79875"/>
                                        </p:tgtEl>
                                        <p:attrNameLst>
                                          <p:attrName>style.visibility</p:attrName>
                                        </p:attrNameLst>
                                      </p:cBhvr>
                                      <p:to>
                                        <p:strVal val="visible"/>
                                      </p:to>
                                    </p:set>
                                    <p:animEffect transition="in" filter="strips(downLeft)">
                                      <p:cBhvr>
                                        <p:cTn id="16"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42938" y="1700213"/>
            <a:ext cx="8501062" cy="2736850"/>
          </a:xfrm>
        </p:spPr>
        <p:txBody>
          <a:bodyPr>
            <a:normAutofit fontScale="90000"/>
          </a:bodyPr>
          <a:lstStyle/>
          <a:p>
            <a:pPr algn="l" eaLnBrk="1" hangingPunct="1"/>
            <a:r>
              <a:rPr lang="es-ES_tradnl" sz="4000" smtClean="0"/>
              <a:t> </a:t>
            </a:r>
            <a:r>
              <a:rPr lang="es-ES_tradnl" sz="3200" smtClean="0"/>
              <a:t> Es la propiedad que indica la </a:t>
            </a:r>
            <a:r>
              <a:rPr lang="es-ES_tradnl" sz="3200" smtClean="0">
                <a:solidFill>
                  <a:srgbClr val="FF0000"/>
                </a:solidFill>
              </a:rPr>
              <a:t>cantidad de materia </a:t>
            </a:r>
            <a:r>
              <a:rPr lang="es-ES_tradnl" sz="3200" smtClean="0"/>
              <a:t>que posee un cuerpo.</a:t>
            </a:r>
            <a:br>
              <a:rPr lang="es-ES_tradnl" sz="3200" smtClean="0"/>
            </a:br>
            <a:r>
              <a:rPr lang="es-ES_tradnl" sz="3200" smtClean="0"/>
              <a:t>     Se mide con una </a:t>
            </a:r>
            <a:r>
              <a:rPr lang="es-ES_tradnl" sz="3200" smtClean="0">
                <a:solidFill>
                  <a:srgbClr val="FF0000"/>
                </a:solidFill>
              </a:rPr>
              <a:t>balanza</a:t>
            </a:r>
            <a:r>
              <a:rPr lang="es-ES_tradnl" sz="3200" smtClean="0"/>
              <a:t> y sus unidades de medidas principales  son el  </a:t>
            </a:r>
            <a:r>
              <a:rPr lang="es-ES_tradnl" sz="3200" smtClean="0">
                <a:solidFill>
                  <a:srgbClr val="FF0000"/>
                </a:solidFill>
              </a:rPr>
              <a:t>gramo</a:t>
            </a:r>
            <a:r>
              <a:rPr lang="es-ES_tradnl" sz="3200" smtClean="0"/>
              <a:t> (g) y el </a:t>
            </a:r>
            <a:r>
              <a:rPr lang="es-ES_tradnl" sz="3200" smtClean="0">
                <a:solidFill>
                  <a:srgbClr val="FF0000"/>
                </a:solidFill>
              </a:rPr>
              <a:t>kilogramo </a:t>
            </a:r>
            <a:r>
              <a:rPr lang="es-ES_tradnl" sz="3200" smtClean="0"/>
              <a:t>(k)</a:t>
            </a:r>
            <a:r>
              <a:rPr lang="es-ES_tradnl" sz="2400" smtClean="0"/>
              <a:t> </a:t>
            </a:r>
            <a:r>
              <a:rPr lang="es-ES_tradnl" sz="3600" smtClean="0"/>
              <a:t/>
            </a:r>
            <a:br>
              <a:rPr lang="es-ES_tradnl" sz="3600" smtClean="0"/>
            </a:br>
            <a:endParaRPr lang="es-ES_tradnl" sz="3600" smtClean="0"/>
          </a:p>
        </p:txBody>
      </p:sp>
      <p:pic>
        <p:nvPicPr>
          <p:cNvPr id="4102" name="Picture 6" descr="balanz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076700"/>
            <a:ext cx="2697162"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balanz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428625"/>
            <a:ext cx="14573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1042988" y="333375"/>
            <a:ext cx="3635375" cy="1098550"/>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6600">
                <a:solidFill>
                  <a:schemeClr val="tx2"/>
                </a:solidFill>
              </a:rPr>
              <a:t>La  Masa</a:t>
            </a:r>
            <a:endParaRPr lang="es-ES_tradnl">
              <a:solidFill>
                <a:schemeClr val="tx2"/>
              </a:solidFill>
            </a:endParaRPr>
          </a:p>
        </p:txBody>
      </p:sp>
      <p:pic>
        <p:nvPicPr>
          <p:cNvPr id="8200" name="Picture 8" descr="balanza-0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221163"/>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7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500" fill="hold"/>
                                        <p:tgtEl>
                                          <p:spTgt spid="4100"/>
                                        </p:tgtEl>
                                        <p:attrNameLst>
                                          <p:attrName>ppt_w</p:attrName>
                                        </p:attrNameLst>
                                      </p:cBhvr>
                                      <p:tavLst>
                                        <p:tav tm="0">
                                          <p:val>
                                            <p:fltVal val="0"/>
                                          </p:val>
                                        </p:tav>
                                        <p:tav tm="100000">
                                          <p:val>
                                            <p:strVal val="#ppt_w"/>
                                          </p:val>
                                        </p:tav>
                                      </p:tavLst>
                                    </p:anim>
                                    <p:anim calcmode="lin" valueType="num">
                                      <p:cBhvr>
                                        <p:cTn id="12"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ox(in)">
                                      <p:cBhvr>
                                        <p:cTn id="17" dur="5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410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linds(horizontal)">
                                      <p:cBhvr>
                                        <p:cTn id="26" dur="500"/>
                                        <p:tgtEl>
                                          <p:spTgt spid="81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P spid="81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260648"/>
            <a:ext cx="8229600" cy="1143000"/>
          </a:xfrm>
        </p:spPr>
        <p:txBody>
          <a:bodyPr/>
          <a:lstStyle/>
          <a:p>
            <a:pPr algn="ctr" eaLnBrk="1" hangingPunct="1"/>
            <a:r>
              <a:rPr lang="en-US" dirty="0" smtClean="0"/>
              <a:t>Estado </a:t>
            </a:r>
            <a:r>
              <a:rPr lang="en-US" dirty="0" err="1" smtClean="0"/>
              <a:t>gaseoso</a:t>
            </a:r>
            <a:endParaRPr lang="en-US" dirty="0" smtClean="0"/>
          </a:p>
        </p:txBody>
      </p:sp>
      <p:sp>
        <p:nvSpPr>
          <p:cNvPr id="28675" name="Content Placeholder 2"/>
          <p:cNvSpPr>
            <a:spLocks noGrp="1"/>
          </p:cNvSpPr>
          <p:nvPr>
            <p:ph sz="quarter" idx="1"/>
          </p:nvPr>
        </p:nvSpPr>
        <p:spPr>
          <a:xfrm>
            <a:off x="457200" y="1935480"/>
            <a:ext cx="3250704" cy="4389120"/>
          </a:xfrm>
        </p:spPr>
        <p:txBody>
          <a:bodyPr>
            <a:normAutofit/>
          </a:bodyPr>
          <a:lstStyle/>
          <a:p>
            <a:pPr algn="just" eaLnBrk="1" hangingPunct="1"/>
            <a:r>
              <a:rPr lang="en-US" dirty="0" smtClean="0"/>
              <a:t>Las </a:t>
            </a:r>
            <a:r>
              <a:rPr lang="en-US" dirty="0" err="1" smtClean="0"/>
              <a:t>partículas</a:t>
            </a:r>
            <a:r>
              <a:rPr lang="en-US" dirty="0" smtClean="0"/>
              <a:t> </a:t>
            </a:r>
            <a:r>
              <a:rPr lang="en-US" dirty="0" err="1" smtClean="0"/>
              <a:t>están</a:t>
            </a:r>
            <a:r>
              <a:rPr lang="en-US" dirty="0" smtClean="0"/>
              <a:t> </a:t>
            </a:r>
            <a:r>
              <a:rPr lang="en-US" dirty="0" err="1" smtClean="0"/>
              <a:t>muy</a:t>
            </a:r>
            <a:r>
              <a:rPr lang="en-US" dirty="0" smtClean="0"/>
              <a:t> </a:t>
            </a:r>
            <a:r>
              <a:rPr lang="en-US" dirty="0" err="1" smtClean="0"/>
              <a:t>alejadas</a:t>
            </a:r>
            <a:r>
              <a:rPr lang="en-US" dirty="0" smtClean="0"/>
              <a:t> entre </a:t>
            </a:r>
            <a:r>
              <a:rPr lang="en-US" dirty="0" err="1" smtClean="0"/>
              <a:t>sí</a:t>
            </a:r>
            <a:r>
              <a:rPr lang="en-US" dirty="0" smtClean="0"/>
              <a:t> y </a:t>
            </a:r>
            <a:r>
              <a:rPr lang="en-US" dirty="0" err="1" smtClean="0"/>
              <a:t>las</a:t>
            </a:r>
            <a:r>
              <a:rPr lang="en-US" dirty="0" smtClean="0"/>
              <a:t> </a:t>
            </a:r>
            <a:r>
              <a:rPr lang="en-US" dirty="0" err="1" smtClean="0"/>
              <a:t>fuerzas</a:t>
            </a:r>
            <a:r>
              <a:rPr lang="en-US" dirty="0" smtClean="0"/>
              <a:t> </a:t>
            </a:r>
            <a:r>
              <a:rPr lang="en-US" dirty="0" err="1" smtClean="0"/>
              <a:t>que</a:t>
            </a:r>
            <a:r>
              <a:rPr lang="en-US" dirty="0" smtClean="0"/>
              <a:t> </a:t>
            </a:r>
            <a:r>
              <a:rPr lang="en-US" dirty="0" err="1" smtClean="0"/>
              <a:t>las</a:t>
            </a:r>
            <a:r>
              <a:rPr lang="en-US" dirty="0" smtClean="0"/>
              <a:t> </a:t>
            </a:r>
            <a:r>
              <a:rPr lang="en-US" dirty="0" err="1" smtClean="0"/>
              <a:t>atraen</a:t>
            </a:r>
            <a:r>
              <a:rPr lang="en-US" dirty="0" smtClean="0"/>
              <a:t> son </a:t>
            </a:r>
            <a:r>
              <a:rPr lang="en-US" dirty="0" err="1" smtClean="0"/>
              <a:t>muy</a:t>
            </a:r>
            <a:r>
              <a:rPr lang="en-US" dirty="0" smtClean="0"/>
              <a:t> </a:t>
            </a:r>
            <a:r>
              <a:rPr lang="en-US" dirty="0" err="1" smtClean="0"/>
              <a:t>nulas</a:t>
            </a:r>
            <a:r>
              <a:rPr lang="en-US" dirty="0" smtClean="0"/>
              <a:t>, </a:t>
            </a:r>
            <a:r>
              <a:rPr lang="en-US" dirty="0" err="1" smtClean="0"/>
              <a:t>por</a:t>
            </a:r>
            <a:r>
              <a:rPr lang="en-US" dirty="0" smtClean="0"/>
              <a:t> </a:t>
            </a:r>
            <a:r>
              <a:rPr lang="en-US" dirty="0" err="1" smtClean="0"/>
              <a:t>eso</a:t>
            </a:r>
            <a:r>
              <a:rPr lang="en-US" dirty="0" smtClean="0"/>
              <a:t>, los gases se </a:t>
            </a:r>
            <a:r>
              <a:rPr lang="en-US" dirty="0" err="1" smtClean="0"/>
              <a:t>pueden</a:t>
            </a:r>
            <a:r>
              <a:rPr lang="en-US" dirty="0" smtClean="0"/>
              <a:t> </a:t>
            </a:r>
            <a:r>
              <a:rPr lang="en-US" dirty="0" err="1" smtClean="0"/>
              <a:t>expandir</a:t>
            </a:r>
            <a:r>
              <a:rPr lang="en-US" dirty="0" smtClean="0"/>
              <a:t> y </a:t>
            </a:r>
            <a:r>
              <a:rPr lang="en-US" dirty="0" err="1" smtClean="0"/>
              <a:t>tambien</a:t>
            </a:r>
            <a:r>
              <a:rPr lang="en-US" dirty="0" smtClean="0"/>
              <a:t> se </a:t>
            </a:r>
            <a:r>
              <a:rPr lang="en-US" dirty="0" err="1" smtClean="0"/>
              <a:t>pueden</a:t>
            </a:r>
            <a:r>
              <a:rPr lang="en-US" dirty="0" smtClean="0"/>
              <a:t> </a:t>
            </a:r>
            <a:r>
              <a:rPr lang="en-US" dirty="0" err="1" smtClean="0"/>
              <a:t>comprimir</a:t>
            </a:r>
            <a:r>
              <a:rPr lang="en-US" dirty="0" smtClean="0"/>
              <a:t>.</a:t>
            </a:r>
          </a:p>
        </p:txBody>
      </p:sp>
      <p:pic>
        <p:nvPicPr>
          <p:cNvPr id="28676" name="Picture 7" descr="matter"/>
          <p:cNvPicPr>
            <a:picLocks noChangeAspect="1" noChangeArrowheads="1"/>
          </p:cNvPicPr>
          <p:nvPr/>
        </p:nvPicPr>
        <p:blipFill>
          <a:blip r:embed="rId2" cstate="print">
            <a:extLst>
              <a:ext uri="{28A0092B-C50C-407E-A947-70E740481C1C}">
                <a14:useLocalDpi xmlns:a14="http://schemas.microsoft.com/office/drawing/2010/main" val="0"/>
              </a:ext>
            </a:extLst>
          </a:blip>
          <a:srcRect l="70374"/>
          <a:stretch>
            <a:fillRect/>
          </a:stretch>
        </p:blipFill>
        <p:spPr bwMode="auto">
          <a:xfrm>
            <a:off x="5674320" y="1700808"/>
            <a:ext cx="2060625" cy="45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70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smtClean="0"/>
              <a:t>Estado plasmático</a:t>
            </a:r>
          </a:p>
        </p:txBody>
      </p:sp>
      <p:sp>
        <p:nvSpPr>
          <p:cNvPr id="30723" name="Content Placeholder 2"/>
          <p:cNvSpPr>
            <a:spLocks noGrp="1"/>
          </p:cNvSpPr>
          <p:nvPr>
            <p:ph sz="quarter" idx="1"/>
          </p:nvPr>
        </p:nvSpPr>
        <p:spPr/>
        <p:txBody>
          <a:bodyPr/>
          <a:lstStyle/>
          <a:p>
            <a:pPr eaLnBrk="1" hangingPunct="1"/>
            <a:r>
              <a:rPr lang="en-US" smtClean="0"/>
              <a:t>Estado más abundante de la materia en el Universo.</a:t>
            </a:r>
          </a:p>
          <a:p>
            <a:pPr eaLnBrk="1" hangingPunct="1"/>
            <a:r>
              <a:rPr lang="en-US" smtClean="0"/>
              <a:t>Buen conductor de calor y electricidad.</a:t>
            </a:r>
          </a:p>
          <a:p>
            <a:pPr eaLnBrk="1" hangingPunct="1"/>
            <a:r>
              <a:rPr lang="en-US" smtClean="0"/>
              <a:t>Compuesto de iones y partículas subatómicas.</a:t>
            </a:r>
          </a:p>
          <a:p>
            <a:pPr eaLnBrk="1" hangingPunct="1"/>
            <a:r>
              <a:rPr lang="en-US" smtClean="0"/>
              <a:t>Se encuentra en la superficie del sol, interior de las estrellas y volcanes.</a:t>
            </a:r>
          </a:p>
        </p:txBody>
      </p:sp>
      <p:pic>
        <p:nvPicPr>
          <p:cNvPr id="30724" name="Picture 7" descr="ANd9GcQTF50IbFovVte_LT3VTtKe3-glTSrS-0NHkSWHKMENYnTY4uUK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293096"/>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93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7"/>
          <p:cNvSpPr>
            <a:spLocks noGrp="1" noChangeArrowheads="1"/>
          </p:cNvSpPr>
          <p:nvPr>
            <p:ph type="body" sz="half" idx="1"/>
          </p:nvPr>
        </p:nvSpPr>
        <p:spPr>
          <a:xfrm>
            <a:off x="611188" y="1268413"/>
            <a:ext cx="7715250" cy="2520950"/>
          </a:xfrm>
        </p:spPr>
        <p:txBody>
          <a:bodyPr/>
          <a:lstStyle/>
          <a:p>
            <a:pPr eaLnBrk="1" hangingPunct="1"/>
            <a:r>
              <a:rPr lang="es-ES_tradnl" sz="2400" b="1" smtClean="0"/>
              <a:t>Sólido:</a:t>
            </a:r>
            <a:r>
              <a:rPr lang="es-ES_tradnl" sz="2400" smtClean="0"/>
              <a:t> tiene forma y volumen definido.</a:t>
            </a:r>
          </a:p>
          <a:p>
            <a:pPr eaLnBrk="1" hangingPunct="1"/>
            <a:r>
              <a:rPr lang="es-ES_tradnl" sz="2400" b="1" smtClean="0"/>
              <a:t>Líquido:</a:t>
            </a:r>
            <a:r>
              <a:rPr lang="es-ES_tradnl" sz="2400" smtClean="0"/>
              <a:t> no tiene forma definida, es decir, se adapta a la forma del recipiente y volumen definido. </a:t>
            </a:r>
          </a:p>
          <a:p>
            <a:pPr eaLnBrk="1" hangingPunct="1"/>
            <a:r>
              <a:rPr lang="es-ES_tradnl" sz="2400" b="1" smtClean="0"/>
              <a:t>Gaseoso:</a:t>
            </a:r>
            <a:r>
              <a:rPr lang="es-ES_tradnl" sz="2400" smtClean="0"/>
              <a:t> no tiene forma definida, se adapta a la forma del recipiente y volumen indefinido, es decir, se puede comprimir.</a:t>
            </a:r>
          </a:p>
        </p:txBody>
      </p:sp>
      <p:sp>
        <p:nvSpPr>
          <p:cNvPr id="6168" name="Text Box 24"/>
          <p:cNvSpPr txBox="1">
            <a:spLocks noChangeArrowheads="1"/>
          </p:cNvSpPr>
          <p:nvPr/>
        </p:nvSpPr>
        <p:spPr bwMode="auto">
          <a:xfrm>
            <a:off x="468313" y="333375"/>
            <a:ext cx="8345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400" b="1"/>
              <a:t>Veamos un resumen los tres estados más conocidos ….</a:t>
            </a:r>
          </a:p>
        </p:txBody>
      </p:sp>
      <p:pic>
        <p:nvPicPr>
          <p:cNvPr id="6152" name="Picture 8"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16338"/>
            <a:ext cx="18986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789363"/>
            <a:ext cx="17986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image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716338"/>
            <a:ext cx="1838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box(in)">
                                      <p:cBhvr>
                                        <p:cTn id="7" dur="500"/>
                                        <p:tgtEl>
                                          <p:spTgt spid="6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61">
                                            <p:txEl>
                                              <p:pRg st="0" end="0"/>
                                            </p:txEl>
                                          </p:spTgt>
                                        </p:tgtEl>
                                        <p:attrNameLst>
                                          <p:attrName>style.visibility</p:attrName>
                                        </p:attrNameLst>
                                      </p:cBhvr>
                                      <p:to>
                                        <p:strVal val="visible"/>
                                      </p:to>
                                    </p:set>
                                    <p:animEffect transition="in" filter="box(in)">
                                      <p:cBhvr>
                                        <p:cTn id="12" dur="500"/>
                                        <p:tgtEl>
                                          <p:spTgt spid="61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heel(4)">
                                      <p:cBhvr>
                                        <p:cTn id="17" dur="2000"/>
                                        <p:tgtEl>
                                          <p:spTgt spid="6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161">
                                            <p:txEl>
                                              <p:pRg st="1" end="1"/>
                                            </p:txEl>
                                          </p:spTgt>
                                        </p:tgtEl>
                                        <p:attrNameLst>
                                          <p:attrName>style.visibility</p:attrName>
                                        </p:attrNameLst>
                                      </p:cBhvr>
                                      <p:to>
                                        <p:strVal val="visible"/>
                                      </p:to>
                                    </p:set>
                                    <p:animEffect transition="in" filter="box(in)">
                                      <p:cBhvr>
                                        <p:cTn id="22" dur="500"/>
                                        <p:tgtEl>
                                          <p:spTgt spid="616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blinds(horizontal)">
                                      <p:cBhvr>
                                        <p:cTn id="27" dur="500"/>
                                        <p:tgtEl>
                                          <p:spTgt spid="61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161">
                                            <p:txEl>
                                              <p:pRg st="2" end="2"/>
                                            </p:txEl>
                                          </p:spTgt>
                                        </p:tgtEl>
                                        <p:attrNameLst>
                                          <p:attrName>style.visibility</p:attrName>
                                        </p:attrNameLst>
                                      </p:cBhvr>
                                      <p:to>
                                        <p:strVal val="visible"/>
                                      </p:to>
                                    </p:set>
                                    <p:animEffect transition="in" filter="box(in)">
                                      <p:cBhvr>
                                        <p:cTn id="32" dur="500"/>
                                        <p:tgtEl>
                                          <p:spTgt spid="6161">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6154"/>
                                        </p:tgtEl>
                                        <p:attrNameLst>
                                          <p:attrName>style.visibility</p:attrName>
                                        </p:attrNameLst>
                                      </p:cBhvr>
                                      <p:to>
                                        <p:strVal val="visible"/>
                                      </p:to>
                                    </p:set>
                                    <p:animEffect transition="in" filter="strips(downLeft)">
                                      <p:cBhvr>
                                        <p:cTn id="3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algn="ctr" eaLnBrk="1" hangingPunct="1"/>
            <a:r>
              <a:rPr lang="en-US" smtClean="0"/>
              <a:t>Comparación entre estado sólido, líquido y gas</a:t>
            </a:r>
          </a:p>
        </p:txBody>
      </p:sp>
      <p:graphicFrame>
        <p:nvGraphicFramePr>
          <p:cNvPr id="4" name="Content Placeholder 3"/>
          <p:cNvGraphicFramePr>
            <a:graphicFrameLocks noGrp="1"/>
          </p:cNvGraphicFramePr>
          <p:nvPr>
            <p:ph sz="quarter" idx="1"/>
          </p:nvPr>
        </p:nvGraphicFramePr>
        <p:xfrm>
          <a:off x="1828800" y="1828800"/>
          <a:ext cx="5829300" cy="1482724"/>
        </p:xfrm>
        <a:graphic>
          <a:graphicData uri="http://schemas.openxmlformats.org/drawingml/2006/table">
            <a:tbl>
              <a:tblPr firstRow="1" bandRow="1">
                <a:tableStyleId>{5C22544A-7EE6-4342-B048-85BDC9FD1C3A}</a:tableStyleId>
              </a:tblPr>
              <a:tblGrid>
                <a:gridCol w="1943100"/>
                <a:gridCol w="1943100"/>
                <a:gridCol w="1943100"/>
              </a:tblGrid>
              <a:tr h="370681">
                <a:tc>
                  <a:txBody>
                    <a:bodyPr/>
                    <a:lstStyle/>
                    <a:p>
                      <a:pPr algn="ctr"/>
                      <a:r>
                        <a:rPr lang="en-US" sz="1800" dirty="0" smtClean="0"/>
                        <a:t>Estado</a:t>
                      </a:r>
                      <a:endParaRPr lang="en-US" sz="1800" dirty="0"/>
                    </a:p>
                  </a:txBody>
                  <a:tcPr marT="45700" marB="45700"/>
                </a:tc>
                <a:tc>
                  <a:txBody>
                    <a:bodyPr/>
                    <a:lstStyle/>
                    <a:p>
                      <a:pPr algn="ctr"/>
                      <a:r>
                        <a:rPr lang="en-US" sz="1800" dirty="0" smtClean="0"/>
                        <a:t>Forma</a:t>
                      </a:r>
                      <a:endParaRPr lang="en-US" sz="1800" dirty="0"/>
                    </a:p>
                  </a:txBody>
                  <a:tcPr marT="45700" marB="45700"/>
                </a:tc>
                <a:tc>
                  <a:txBody>
                    <a:bodyPr/>
                    <a:lstStyle/>
                    <a:p>
                      <a:pPr algn="ctr"/>
                      <a:r>
                        <a:rPr lang="en-US" sz="1800" dirty="0" err="1" smtClean="0"/>
                        <a:t>Volumen</a:t>
                      </a:r>
                      <a:endParaRPr lang="en-US" sz="1800" dirty="0"/>
                    </a:p>
                  </a:txBody>
                  <a:tcPr marT="45700" marB="45700"/>
                </a:tc>
              </a:tr>
              <a:tr h="370681">
                <a:tc>
                  <a:txBody>
                    <a:bodyPr/>
                    <a:lstStyle/>
                    <a:p>
                      <a:r>
                        <a:rPr lang="en-US" sz="1800" b="1" dirty="0" err="1" smtClean="0"/>
                        <a:t>Sólido</a:t>
                      </a:r>
                      <a:r>
                        <a:rPr lang="en-US" sz="1800" b="1" baseline="0" dirty="0" smtClean="0"/>
                        <a:t> </a:t>
                      </a:r>
                      <a:endParaRPr lang="en-US" sz="1800" b="1" dirty="0"/>
                    </a:p>
                  </a:txBody>
                  <a:tcPr marT="45700" marB="45700"/>
                </a:tc>
                <a:tc>
                  <a:txBody>
                    <a:bodyPr/>
                    <a:lstStyle/>
                    <a:p>
                      <a:pPr algn="ctr"/>
                      <a:r>
                        <a:rPr lang="en-US" sz="1800" dirty="0" err="1" smtClean="0"/>
                        <a:t>Definida</a:t>
                      </a:r>
                      <a:endParaRPr lang="en-US" sz="1800" dirty="0"/>
                    </a:p>
                  </a:txBody>
                  <a:tcPr marT="45700" marB="45700"/>
                </a:tc>
                <a:tc>
                  <a:txBody>
                    <a:bodyPr/>
                    <a:lstStyle/>
                    <a:p>
                      <a:pPr algn="ctr"/>
                      <a:r>
                        <a:rPr lang="en-US" sz="1800" dirty="0" err="1" smtClean="0"/>
                        <a:t>Definido</a:t>
                      </a:r>
                      <a:endParaRPr lang="en-US" sz="1800" dirty="0"/>
                    </a:p>
                  </a:txBody>
                  <a:tcPr marT="45700" marB="45700"/>
                </a:tc>
              </a:tr>
              <a:tr h="370681">
                <a:tc>
                  <a:txBody>
                    <a:bodyPr/>
                    <a:lstStyle/>
                    <a:p>
                      <a:r>
                        <a:rPr lang="en-US" sz="1800" b="1" dirty="0" err="1" smtClean="0"/>
                        <a:t>Líquido</a:t>
                      </a:r>
                      <a:r>
                        <a:rPr lang="en-US" sz="1800" b="1" baseline="0" dirty="0" smtClean="0"/>
                        <a:t> </a:t>
                      </a:r>
                      <a:endParaRPr lang="en-US" sz="1800" b="1" dirty="0"/>
                    </a:p>
                  </a:txBody>
                  <a:tcPr marT="45700" marB="45700"/>
                </a:tc>
                <a:tc>
                  <a:txBody>
                    <a:bodyPr/>
                    <a:lstStyle/>
                    <a:p>
                      <a:pPr algn="ctr"/>
                      <a:r>
                        <a:rPr lang="en-US" sz="1800" dirty="0" smtClean="0"/>
                        <a:t>Variable</a:t>
                      </a:r>
                      <a:endParaRPr lang="en-US" sz="1800" dirty="0"/>
                    </a:p>
                  </a:txBody>
                  <a:tcPr marT="45700" marB="45700"/>
                </a:tc>
                <a:tc>
                  <a:txBody>
                    <a:bodyPr/>
                    <a:lstStyle/>
                    <a:p>
                      <a:pPr algn="ctr"/>
                      <a:r>
                        <a:rPr lang="en-US" sz="1800" dirty="0" err="1" smtClean="0"/>
                        <a:t>Definido</a:t>
                      </a:r>
                      <a:endParaRPr lang="en-US" sz="1800" dirty="0"/>
                    </a:p>
                  </a:txBody>
                  <a:tcPr marT="45700" marB="45700"/>
                </a:tc>
              </a:tr>
              <a:tr h="370681">
                <a:tc>
                  <a:txBody>
                    <a:bodyPr/>
                    <a:lstStyle/>
                    <a:p>
                      <a:r>
                        <a:rPr lang="en-US" sz="1800" b="1" dirty="0" smtClean="0"/>
                        <a:t>Gas</a:t>
                      </a:r>
                      <a:endParaRPr lang="en-US" sz="1800" b="1" dirty="0"/>
                    </a:p>
                  </a:txBody>
                  <a:tcPr marT="45700" marB="45700"/>
                </a:tc>
                <a:tc>
                  <a:txBody>
                    <a:bodyPr/>
                    <a:lstStyle/>
                    <a:p>
                      <a:pPr algn="ctr"/>
                      <a:r>
                        <a:rPr lang="en-US" sz="1800" dirty="0" smtClean="0"/>
                        <a:t>Variable</a:t>
                      </a:r>
                      <a:endParaRPr lang="en-US" sz="1800" dirty="0"/>
                    </a:p>
                  </a:txBody>
                  <a:tcPr marT="45700" marB="45700"/>
                </a:tc>
                <a:tc>
                  <a:txBody>
                    <a:bodyPr/>
                    <a:lstStyle/>
                    <a:p>
                      <a:pPr algn="ctr"/>
                      <a:r>
                        <a:rPr lang="en-US" sz="1800" dirty="0" smtClean="0"/>
                        <a:t>Variable</a:t>
                      </a:r>
                      <a:endParaRPr lang="en-US" sz="1800" dirty="0"/>
                    </a:p>
                  </a:txBody>
                  <a:tcPr marT="45700" marB="45700"/>
                </a:tc>
              </a:tr>
            </a:tbl>
          </a:graphicData>
        </a:graphic>
      </p:graphicFrame>
      <p:sp>
        <p:nvSpPr>
          <p:cNvPr id="6" name="Can 5"/>
          <p:cNvSpPr/>
          <p:nvPr/>
        </p:nvSpPr>
        <p:spPr>
          <a:xfrm>
            <a:off x="2111375" y="3805238"/>
            <a:ext cx="990600" cy="1600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an 6"/>
          <p:cNvSpPr/>
          <p:nvPr/>
        </p:nvSpPr>
        <p:spPr>
          <a:xfrm>
            <a:off x="3940175" y="3805238"/>
            <a:ext cx="990600" cy="1600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an 7"/>
          <p:cNvSpPr/>
          <p:nvPr/>
        </p:nvSpPr>
        <p:spPr>
          <a:xfrm>
            <a:off x="5616575" y="3805238"/>
            <a:ext cx="990600" cy="1600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1113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113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4161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209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4161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7209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9401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0163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2449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3211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45497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625975" y="46434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768975" y="4186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616575" y="4948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997575" y="48720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6073775" y="44910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6302375" y="41100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692775" y="4567238"/>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90" name="Rectangle 26"/>
          <p:cNvSpPr>
            <a:spLocks noChangeArrowheads="1"/>
          </p:cNvSpPr>
          <p:nvPr/>
        </p:nvSpPr>
        <p:spPr bwMode="auto">
          <a:xfrm>
            <a:off x="2111375" y="5557838"/>
            <a:ext cx="451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Sólido              Líquido             Gas</a:t>
            </a:r>
          </a:p>
        </p:txBody>
      </p:sp>
    </p:spTree>
    <p:extLst>
      <p:ext uri="{BB962C8B-B14F-4D97-AF65-F5344CB8AC3E}">
        <p14:creationId xmlns:p14="http://schemas.microsoft.com/office/powerpoint/2010/main" val="3547641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smtClean="0"/>
              <a:t>Clasifica los estados de la materia</a:t>
            </a:r>
          </a:p>
        </p:txBody>
      </p:sp>
      <p:sp>
        <p:nvSpPr>
          <p:cNvPr id="327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s-ES" sz="1400" dirty="0" smtClean="0">
              <a:solidFill>
                <a:schemeClr val="tx2"/>
              </a:solidFill>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11334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10096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1200"/>
            <a:ext cx="1200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p:cNvPicPr>
            <a:picLocks noChangeAspect="1" noChangeArrowheads="1"/>
          </p:cNvPicPr>
          <p:nvPr/>
        </p:nvPicPr>
        <p:blipFill>
          <a:blip r:embed="rId5">
            <a:extLst>
              <a:ext uri="{28A0092B-C50C-407E-A947-70E740481C1C}">
                <a14:useLocalDpi xmlns:a14="http://schemas.microsoft.com/office/drawing/2010/main" val="0"/>
              </a:ext>
            </a:extLst>
          </a:blip>
          <a:srcRect b="14815"/>
          <a:stretch>
            <a:fillRect/>
          </a:stretch>
        </p:blipFill>
        <p:spPr bwMode="auto">
          <a:xfrm>
            <a:off x="990600" y="3733800"/>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6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7" descr="http://newton.cnice.mec.es/materiales_didacticos/energia/images/menu/menu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9" descr="http://newton.cnice.mec.es/materiales_didacticos/energia/images/menu/menu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0"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1"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2" descr="http://newton.cnice.mec.es/materiales_didacticos/energia/images/menu/menu_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5" descr="http://newton.cnice.mec.es/materiales_didacticos/energia/images/menu/menu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8"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9"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0" descr="http://newton.cnice.mec.es/materiales_didacticos/energia/images/menu/menu_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3"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54"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5"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57"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59"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64"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65"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72"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73"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77"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79"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81"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86"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87"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100" descr="http://newton.cnice.mec.es/materiales_didacticos/energia/images/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119 CuadroTexto"/>
          <p:cNvSpPr txBox="1">
            <a:spLocks noChangeArrowheads="1"/>
          </p:cNvSpPr>
          <p:nvPr/>
        </p:nvSpPr>
        <p:spPr bwMode="auto">
          <a:xfrm>
            <a:off x="857250" y="571500"/>
            <a:ext cx="76438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t> </a:t>
            </a:r>
            <a:r>
              <a:rPr lang="es-ES" sz="2800" dirty="0" smtClean="0"/>
              <a:t>La </a:t>
            </a:r>
            <a:r>
              <a:rPr lang="es-ES" sz="2800" dirty="0"/>
              <a:t>energía calórica  o  térmica es la energía del movimiento de las partículas de un objeto. Cuando  se acelera  este movimiento se origina más energía térmica. </a:t>
            </a:r>
            <a:r>
              <a:rPr lang="es-ES" sz="2800" dirty="0" smtClean="0"/>
              <a:t>Esto </a:t>
            </a:r>
            <a:r>
              <a:rPr lang="es-ES" sz="2800" dirty="0"/>
              <a:t>sucede cuando el agua hierve en un calentador .</a:t>
            </a:r>
          </a:p>
        </p:txBody>
      </p:sp>
      <p:pic>
        <p:nvPicPr>
          <p:cNvPr id="1057" name="Picture 33" descr="los+tres+estados+de+la+mate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2862500"/>
            <a:ext cx="7243141" cy="373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1057"/>
                                        </p:tgtEl>
                                        <p:attrNameLst>
                                          <p:attrName>style.visibility</p:attrName>
                                        </p:attrNameLst>
                                      </p:cBhvr>
                                      <p:to>
                                        <p:strVal val="visible"/>
                                      </p:to>
                                    </p:set>
                                    <p:anim calcmode="lin" valueType="num">
                                      <p:cBhvr>
                                        <p:cTn id="11" dur="1000" fill="hold"/>
                                        <p:tgtEl>
                                          <p:spTgt spid="1057"/>
                                        </p:tgtEl>
                                        <p:attrNameLst>
                                          <p:attrName>ppt_w</p:attrName>
                                        </p:attrNameLst>
                                      </p:cBhvr>
                                      <p:tavLst>
                                        <p:tav tm="0">
                                          <p:val>
                                            <p:strVal val="#ppt_w*0.70"/>
                                          </p:val>
                                        </p:tav>
                                        <p:tav tm="100000">
                                          <p:val>
                                            <p:strVal val="#ppt_w"/>
                                          </p:val>
                                        </p:tav>
                                      </p:tavLst>
                                    </p:anim>
                                    <p:anim calcmode="lin" valueType="num">
                                      <p:cBhvr>
                                        <p:cTn id="12" dur="1000" fill="hold"/>
                                        <p:tgtEl>
                                          <p:spTgt spid="1057"/>
                                        </p:tgtEl>
                                        <p:attrNameLst>
                                          <p:attrName>ppt_h</p:attrName>
                                        </p:attrNameLst>
                                      </p:cBhvr>
                                      <p:tavLst>
                                        <p:tav tm="0">
                                          <p:val>
                                            <p:strVal val="#ppt_h"/>
                                          </p:val>
                                        </p:tav>
                                        <p:tav tm="100000">
                                          <p:val>
                                            <p:strVal val="#ppt_h"/>
                                          </p:val>
                                        </p:tav>
                                      </p:tavLst>
                                    </p:anim>
                                    <p:animEffect transition="in" filter="fade">
                                      <p:cBhvr>
                                        <p:cTn id="13" dur="1000"/>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CuadroTexto"/>
          <p:cNvSpPr txBox="1">
            <a:spLocks noChangeArrowheads="1"/>
          </p:cNvSpPr>
          <p:nvPr/>
        </p:nvSpPr>
        <p:spPr bwMode="auto">
          <a:xfrm>
            <a:off x="357188" y="642938"/>
            <a:ext cx="85010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t>	</a:t>
            </a:r>
            <a:r>
              <a:rPr lang="es-ES" sz="2800"/>
              <a:t>La medida del movimiento que produce la energía calórica se realiza a través de un instrumento llamado </a:t>
            </a:r>
            <a:r>
              <a:rPr lang="es-ES" sz="2800">
                <a:solidFill>
                  <a:srgbClr val="FF0000"/>
                </a:solidFill>
              </a:rPr>
              <a:t>termómetro, </a:t>
            </a:r>
            <a:r>
              <a:rPr lang="es-ES" sz="2800"/>
              <a:t>con el cual se mide la temperatura. </a:t>
            </a:r>
          </a:p>
          <a:p>
            <a:pPr eaLnBrk="1" hangingPunct="1"/>
            <a:r>
              <a:rPr lang="es-ES" sz="2800"/>
              <a:t>	El </a:t>
            </a:r>
            <a:r>
              <a:rPr lang="es-ES" sz="2800">
                <a:solidFill>
                  <a:srgbClr val="FF0000"/>
                </a:solidFill>
              </a:rPr>
              <a:t>calor  </a:t>
            </a:r>
            <a:r>
              <a:rPr lang="es-ES" sz="2800"/>
              <a:t>es la energía que se traspasa de un cuerpo a otro  cuando están a diferentes temperaturas. </a:t>
            </a:r>
          </a:p>
        </p:txBody>
      </p:sp>
      <p:pic>
        <p:nvPicPr>
          <p:cNvPr id="15363" name="Picture 5" descr="http://chistesdiarios.files.wordpress.com/2007/01/termo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29063"/>
            <a:ext cx="264318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Termómetro. Imagenes relacionadas con los termómet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786188"/>
            <a:ext cx="24288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wedge">
                                      <p:cBhvr>
                                        <p:cTn id="13" dur="2000"/>
                                        <p:tgtEl>
                                          <p:spTgt spid="153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strips(downLeft)">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500063" y="357188"/>
            <a:ext cx="528637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800"/>
              <a:t>La  partículas  de mercurio que se encuentran dentro del termómetro. Al ponerse en contacto con el </a:t>
            </a:r>
            <a:r>
              <a:rPr lang="es-ES" sz="2800">
                <a:solidFill>
                  <a:srgbClr val="FF0000"/>
                </a:solidFill>
              </a:rPr>
              <a:t>agua caliente </a:t>
            </a:r>
            <a:r>
              <a:rPr lang="es-ES" sz="2800"/>
              <a:t>se mueven </a:t>
            </a:r>
            <a:r>
              <a:rPr lang="es-ES" sz="2800">
                <a:solidFill>
                  <a:srgbClr val="FF0000"/>
                </a:solidFill>
              </a:rPr>
              <a:t>más rápido, </a:t>
            </a:r>
            <a:r>
              <a:rPr lang="es-ES" sz="2800"/>
              <a:t>lo que hace que el líquido </a:t>
            </a:r>
            <a:r>
              <a:rPr lang="es-ES" sz="2800">
                <a:solidFill>
                  <a:srgbClr val="FF0000"/>
                </a:solidFill>
              </a:rPr>
              <a:t>suba</a:t>
            </a:r>
            <a:r>
              <a:rPr lang="es-ES" sz="2800"/>
              <a:t> por el tubo. Al contrario , si el líquido se enfría, sus partículas ya no se mueven tan rápido y el líquido </a:t>
            </a:r>
            <a:r>
              <a:rPr lang="es-ES" sz="2800">
                <a:solidFill>
                  <a:srgbClr val="FF0000"/>
                </a:solidFill>
              </a:rPr>
              <a:t>desciende </a:t>
            </a:r>
            <a:r>
              <a:rPr lang="es-ES" sz="2800"/>
              <a:t> por el tubo. La  unidad de medida de </a:t>
            </a:r>
            <a:r>
              <a:rPr lang="es-ES" sz="2800">
                <a:solidFill>
                  <a:srgbClr val="FF0000"/>
                </a:solidFill>
              </a:rPr>
              <a:t>temperatura</a:t>
            </a:r>
            <a:r>
              <a:rPr lang="es-ES" sz="2800"/>
              <a:t> más usada es el </a:t>
            </a:r>
            <a:r>
              <a:rPr lang="es-ES" sz="2800">
                <a:solidFill>
                  <a:srgbClr val="FF0000"/>
                </a:solidFill>
              </a:rPr>
              <a:t>grado Celsius (ºC)</a:t>
            </a:r>
          </a:p>
        </p:txBody>
      </p:sp>
      <p:pic>
        <p:nvPicPr>
          <p:cNvPr id="16387" name="Picture 5" descr="Termometro-therma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642938"/>
            <a:ext cx="1547812"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nodeType="click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wheel(4)">
                                      <p:cBhvr>
                                        <p:cTn id="11"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357188" y="357188"/>
            <a:ext cx="8501062" cy="857250"/>
          </a:xfrm>
          <a:solidFill>
            <a:schemeClr val="bg2"/>
          </a:solidFill>
        </p:spPr>
        <p:txBody>
          <a:bodyPr/>
          <a:lstStyle/>
          <a:p>
            <a:pPr algn="ctr" eaLnBrk="1" hangingPunct="1"/>
            <a:r>
              <a:rPr lang="es-ES_tradnl" sz="3600" b="1" dirty="0" smtClean="0"/>
              <a:t>Los cambios de estado de la materia</a:t>
            </a:r>
            <a:r>
              <a:rPr lang="es-ES_tradnl" sz="3600" dirty="0" smtClean="0"/>
              <a:t> </a:t>
            </a:r>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951163"/>
            <a:ext cx="57943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3 CuadroTexto"/>
          <p:cNvSpPr txBox="1">
            <a:spLocks noChangeArrowheads="1"/>
          </p:cNvSpPr>
          <p:nvPr/>
        </p:nvSpPr>
        <p:spPr bwMode="auto">
          <a:xfrm>
            <a:off x="357188" y="1357313"/>
            <a:ext cx="8429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dirty="0"/>
              <a:t>  	Los cambios de estado de la materia ocurren cuando un cuerpo por la acción del </a:t>
            </a:r>
            <a:r>
              <a:rPr lang="es-ES" sz="3200" dirty="0">
                <a:solidFill>
                  <a:srgbClr val="FF0000"/>
                </a:solidFill>
              </a:rPr>
              <a:t>calor</a:t>
            </a:r>
            <a:r>
              <a:rPr lang="es-ES" sz="3200" dirty="0"/>
              <a:t> o por la </a:t>
            </a:r>
            <a:r>
              <a:rPr lang="es-ES" sz="3200" dirty="0">
                <a:solidFill>
                  <a:schemeClr val="accent2"/>
                </a:solidFill>
              </a:rPr>
              <a:t>pérdida de calor, </a:t>
            </a:r>
            <a:r>
              <a:rPr lang="es-ES" sz="3200" dirty="0"/>
              <a:t>pasa de un estado a otro.  </a:t>
            </a:r>
          </a:p>
        </p:txBody>
      </p:sp>
      <p:sp>
        <p:nvSpPr>
          <p:cNvPr id="17414" name="Text Box 6"/>
          <p:cNvSpPr txBox="1">
            <a:spLocks noChangeArrowheads="1"/>
          </p:cNvSpPr>
          <p:nvPr/>
        </p:nvSpPr>
        <p:spPr bwMode="auto">
          <a:xfrm>
            <a:off x="323850" y="3573463"/>
            <a:ext cx="25923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400" b="1"/>
              <a:t>Cuando la materia </a:t>
            </a:r>
            <a:r>
              <a:rPr lang="es-ES_tradnl" sz="2400" b="1">
                <a:solidFill>
                  <a:srgbClr val="3333FF"/>
                </a:solidFill>
              </a:rPr>
              <a:t>pierda calor usaremos el color azul</a:t>
            </a:r>
            <a:r>
              <a:rPr lang="es-ES_tradnl" sz="2400" b="1"/>
              <a:t> y </a:t>
            </a:r>
            <a:r>
              <a:rPr lang="es-ES_tradnl" sz="2400" b="1">
                <a:solidFill>
                  <a:srgbClr val="FF6600"/>
                </a:solidFill>
              </a:rPr>
              <a:t>cuando absorba calor usaremos rojo.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checkerboard(across)">
                                      <p:cBhvr>
                                        <p:cTn id="13" dur="500"/>
                                        <p:tgtEl>
                                          <p:spTgt spid="20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05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wedge">
                                      <p:cBhvr>
                                        <p:cTn id="26" dur="2000"/>
                                        <p:tgtEl>
                                          <p:spTgt spid="20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188" y="476250"/>
            <a:ext cx="7632700" cy="2663825"/>
          </a:xfrm>
        </p:spPr>
        <p:txBody>
          <a:bodyPr/>
          <a:lstStyle/>
          <a:p>
            <a:pPr eaLnBrk="1" hangingPunct="1"/>
            <a:r>
              <a:rPr lang="es-ES_tradnl" smtClean="0">
                <a:solidFill>
                  <a:srgbClr val="FF6600"/>
                </a:solidFill>
              </a:rPr>
              <a:t>Cuando la materia se calienta o absorbe calor  se produce:</a:t>
            </a:r>
            <a:br>
              <a:rPr lang="es-ES_tradnl" smtClean="0">
                <a:solidFill>
                  <a:srgbClr val="FF6600"/>
                </a:solidFill>
              </a:rPr>
            </a:br>
            <a:r>
              <a:rPr lang="es-ES_tradnl" smtClean="0">
                <a:solidFill>
                  <a:srgbClr val="FF6600"/>
                </a:solidFill>
              </a:rPr>
              <a:t>Fusión o evaporación</a:t>
            </a:r>
            <a:r>
              <a:rPr lang="es-ES_tradnl" smtClean="0"/>
              <a:t> </a:t>
            </a:r>
          </a:p>
        </p:txBody>
      </p:sp>
      <p:pic>
        <p:nvPicPr>
          <p:cNvPr id="26629" name="Picture 5" descr="fogat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24175"/>
            <a:ext cx="29511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mph" presetSubtype="0" fill="hold" nodeType="clickEffect">
                                  <p:stCondLst>
                                    <p:cond delay="0"/>
                                  </p:stCondLst>
                                  <p:childTnLst>
                                    <p:animClr clrSpc="rgb" dir="cw">
                                      <p:cBhvr override="childStyle">
                                        <p:cTn id="11" dur="500" fill="hold"/>
                                        <p:tgtEl>
                                          <p:spTgt spid="26629"/>
                                        </p:tgtEl>
                                        <p:attrNameLst>
                                          <p:attrName>style.color</p:attrName>
                                        </p:attrNameLst>
                                      </p:cBhvr>
                                      <p:to>
                                        <a:schemeClr val="accent2"/>
                                      </p:to>
                                    </p:animClr>
                                    <p:animClr clrSpc="rgb" dir="cw">
                                      <p:cBhvr>
                                        <p:cTn id="12" dur="500" fill="hold"/>
                                        <p:tgtEl>
                                          <p:spTgt spid="26629"/>
                                        </p:tgtEl>
                                        <p:attrNameLst>
                                          <p:attrName>fillcolor</p:attrName>
                                        </p:attrNameLst>
                                      </p:cBhvr>
                                      <p:to>
                                        <a:schemeClr val="accent2"/>
                                      </p:to>
                                    </p:animClr>
                                    <p:set>
                                      <p:cBhvr>
                                        <p:cTn id="13" dur="500" fill="hold"/>
                                        <p:tgtEl>
                                          <p:spTgt spid="26629"/>
                                        </p:tgtEl>
                                        <p:attrNameLst>
                                          <p:attrName>fill.type</p:attrName>
                                        </p:attrNameLst>
                                      </p:cBhvr>
                                      <p:to>
                                        <p:strVal val="solid"/>
                                      </p:to>
                                    </p:set>
                                    <p:set>
                                      <p:cBhvr>
                                        <p:cTn id="14" dur="500" fill="hold"/>
                                        <p:tgtEl>
                                          <p:spTgt spid="26629"/>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66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6629"/>
                                        </p:tgtEl>
                                        <p:attrNameLst>
                                          <p:attrName>style.visibility</p:attrName>
                                        </p:attrNameLst>
                                      </p:cBhvr>
                                      <p:to>
                                        <p:strVal val="visible"/>
                                      </p:to>
                                    </p:set>
                                    <p:animEffect transition="in" filter="blinds(horizontal)">
                                      <p:cBhvr>
                                        <p:cTn id="23"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logalimentos.com/files/uploads/dieta-de-la-sa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857250"/>
            <a:ext cx="364331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http://www.agroeconomica.pe/wp-content/uploads/2010/08/duraz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1143000"/>
            <a:ext cx="11461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4 CuadroTexto"/>
          <p:cNvSpPr txBox="1">
            <a:spLocks noChangeArrowheads="1"/>
          </p:cNvSpPr>
          <p:nvPr/>
        </p:nvSpPr>
        <p:spPr bwMode="auto">
          <a:xfrm>
            <a:off x="5286375" y="2643188"/>
            <a:ext cx="3214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t>Una sandía tiene más masa que un durazno</a:t>
            </a:r>
            <a:r>
              <a:rPr lang="es-ES"/>
              <a:t>.</a:t>
            </a:r>
          </a:p>
        </p:txBody>
      </p:sp>
      <p:pic>
        <p:nvPicPr>
          <p:cNvPr id="9221" name="Picture 6" descr="http://www.amig.es/datos/fotos/1712/tornillo_ensamblaje.gr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4286250"/>
            <a:ext cx="2143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29125"/>
            <a:ext cx="336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7 CuadroTexto"/>
          <p:cNvSpPr txBox="1">
            <a:spLocks noChangeArrowheads="1"/>
          </p:cNvSpPr>
          <p:nvPr/>
        </p:nvSpPr>
        <p:spPr bwMode="auto">
          <a:xfrm>
            <a:off x="4286250" y="4643438"/>
            <a:ext cx="3286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t>Un tornillo tiene más masa que un fósforo.</a:t>
            </a:r>
          </a:p>
        </p:txBody>
      </p:sp>
    </p:spTree>
    <p:extLst>
      <p:ext uri="{BB962C8B-B14F-4D97-AF65-F5344CB8AC3E}">
        <p14:creationId xmlns:p14="http://schemas.microsoft.com/office/powerpoint/2010/main" val="42031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slide(fromBottom)">
                                      <p:cBhvr>
                                        <p:cTn id="11" dur="500"/>
                                        <p:tgtEl>
                                          <p:spTgt spid="92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2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image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73238"/>
            <a:ext cx="52705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2484438" y="476250"/>
            <a:ext cx="4392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8000">
                <a:solidFill>
                  <a:srgbClr val="FF6600"/>
                </a:solidFill>
              </a:rPr>
              <a:t>Fusión</a:t>
            </a:r>
            <a:endParaRPr lang="es-ES_tradnl" sz="3200">
              <a:solidFill>
                <a:srgbClr val="FF6600"/>
              </a:solidFill>
            </a:endParaRPr>
          </a:p>
        </p:txBody>
      </p:sp>
      <p:sp>
        <p:nvSpPr>
          <p:cNvPr id="24583" name="Rectangle 7"/>
          <p:cNvSpPr>
            <a:spLocks noChangeArrowheads="1"/>
          </p:cNvSpPr>
          <p:nvPr/>
        </p:nvSpPr>
        <p:spPr bwMode="auto">
          <a:xfrm>
            <a:off x="900113" y="5373688"/>
            <a:ext cx="7459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s-ES_tradnl" sz="4400"/>
              <a:t>Es el paso de sólido a líquido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amond(in)">
                                      <p:cBhvr>
                                        <p:cTn id="13" dur="2000"/>
                                        <p:tgtEl>
                                          <p:spTgt spid="24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4583"/>
                                        </p:tgtEl>
                                        <p:attrNameLst>
                                          <p:attrName>style.visibility</p:attrName>
                                        </p:attrNameLst>
                                      </p:cBhvr>
                                      <p:to>
                                        <p:strVal val="visible"/>
                                      </p:to>
                                    </p:set>
                                    <p:animEffect transition="in" filter="checkerboard(across)">
                                      <p:cBhvr>
                                        <p:cTn id="18"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49275"/>
            <a:ext cx="43926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900113" y="3835400"/>
            <a:ext cx="77660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Llamamos </a:t>
            </a:r>
            <a:r>
              <a:rPr lang="es-ES_tradnl" sz="3200" b="1"/>
              <a:t>punto de fusión</a:t>
            </a:r>
            <a:r>
              <a:rPr lang="es-ES_tradnl" sz="3200"/>
              <a:t> de una sustancia a la temperatura a la que se produce su fusión, es decir, el cambio de sólido a líquido.</a:t>
            </a:r>
            <a:r>
              <a:rPr lang="es-ES_tradnl" sz="2400"/>
              <a:t> </a:t>
            </a:r>
            <a:r>
              <a:rPr lang="es-ES_tradnl"/>
              <a:t> </a:t>
            </a:r>
          </a:p>
        </p:txBody>
      </p:sp>
      <p:sp>
        <p:nvSpPr>
          <p:cNvPr id="7176" name="Rectangle 8"/>
          <p:cNvSpPr>
            <a:spLocks noChangeArrowheads="1"/>
          </p:cNvSpPr>
          <p:nvPr/>
        </p:nvSpPr>
        <p:spPr bwMode="auto">
          <a:xfrm>
            <a:off x="971550" y="620713"/>
            <a:ext cx="26654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600" b="1"/>
              <a:t>La fusión del agua se produce a los 0º grados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box(in)">
                                      <p:cBhvr>
                                        <p:cTn id="7" dur="500"/>
                                        <p:tgtEl>
                                          <p:spTgt spid="71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heckerboard(across)">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74">
                                            <p:txEl>
                                              <p:pRg st="0" end="0"/>
                                            </p:txEl>
                                          </p:spTgt>
                                        </p:tgtEl>
                                        <p:attrNameLst>
                                          <p:attrName>style.visibility</p:attrName>
                                        </p:attrNameLst>
                                      </p:cBhvr>
                                      <p:to>
                                        <p:strVal val="visible"/>
                                      </p:to>
                                    </p:set>
                                    <p:animEffect transition="in" filter="box(in)">
                                      <p:cBhvr>
                                        <p:cTn id="17"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47813" y="620713"/>
            <a:ext cx="5761037" cy="647700"/>
          </a:xfrm>
        </p:spPr>
        <p:txBody>
          <a:bodyPr>
            <a:normAutofit fontScale="90000"/>
          </a:bodyPr>
          <a:lstStyle/>
          <a:p>
            <a:pPr eaLnBrk="1" hangingPunct="1"/>
            <a:r>
              <a:rPr lang="es-ES_tradnl" sz="5400" smtClean="0">
                <a:solidFill>
                  <a:srgbClr val="FF6600"/>
                </a:solidFill>
              </a:rPr>
              <a:t>Evaporación</a:t>
            </a:r>
            <a:r>
              <a:rPr lang="es-ES_tradnl" sz="4000" smtClean="0">
                <a:solidFill>
                  <a:srgbClr val="FF6600"/>
                </a:solidFill>
              </a:rPr>
              <a:t> </a:t>
            </a:r>
            <a:br>
              <a:rPr lang="es-ES_tradnl" sz="4000" smtClean="0">
                <a:solidFill>
                  <a:srgbClr val="FF6600"/>
                </a:solidFill>
              </a:rPr>
            </a:br>
            <a:r>
              <a:rPr lang="es-ES_tradnl" sz="4000" smtClean="0">
                <a:solidFill>
                  <a:srgbClr val="FF6600"/>
                </a:solidFill>
              </a:rPr>
              <a:t>o vaporización</a:t>
            </a:r>
            <a:r>
              <a:rPr lang="es-ES_tradnl" sz="4000" smtClean="0"/>
              <a:t> </a:t>
            </a:r>
          </a:p>
        </p:txBody>
      </p:sp>
      <p:pic>
        <p:nvPicPr>
          <p:cNvPr id="25605" name="Picture 5" descr="image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00213"/>
            <a:ext cx="4895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684213" y="5373688"/>
            <a:ext cx="76850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4800"/>
              <a:t>Es el paso de líquido a 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diamond(in)">
                                      <p:cBhvr>
                                        <p:cTn id="13" dur="2000"/>
                                        <p:tgtEl>
                                          <p:spTgt spid="25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5606">
                                            <p:txEl>
                                              <p:pRg st="0" end="0"/>
                                            </p:txEl>
                                          </p:spTgt>
                                        </p:tgtEl>
                                        <p:attrNameLst>
                                          <p:attrName>style.visibility</p:attrName>
                                        </p:attrNameLst>
                                      </p:cBhvr>
                                      <p:to>
                                        <p:strVal val="visible"/>
                                      </p:to>
                                    </p:set>
                                    <p:anim calcmode="lin" valueType="num">
                                      <p:cBhvr additive="base">
                                        <p:cTn id="18"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evapo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42878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62geo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29000"/>
            <a:ext cx="371475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linds(horizontal)">
                                      <p:cBhvr>
                                        <p:cTn id="1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925513" y="549275"/>
            <a:ext cx="7607300" cy="1655763"/>
          </a:xfrm>
        </p:spPr>
        <p:txBody>
          <a:bodyPr/>
          <a:lstStyle/>
          <a:p>
            <a:pPr eaLnBrk="1" hangingPunct="1">
              <a:spcBef>
                <a:spcPct val="0"/>
              </a:spcBef>
              <a:buFontTx/>
              <a:buNone/>
            </a:pPr>
            <a:r>
              <a:rPr lang="es-ES_tradnl" smtClean="0"/>
              <a:t>   </a:t>
            </a:r>
            <a:r>
              <a:rPr lang="es-ES_tradnl" smtClean="0">
                <a:solidFill>
                  <a:srgbClr val="FF0000"/>
                </a:solidFill>
              </a:rPr>
              <a:t>Punto de ebullición</a:t>
            </a:r>
            <a:r>
              <a:rPr lang="es-ES_tradnl" smtClean="0"/>
              <a:t> es la temperatura donde se produce el paso de líquido a gas. </a:t>
            </a:r>
          </a:p>
        </p:txBody>
      </p:sp>
      <p:sp>
        <p:nvSpPr>
          <p:cNvPr id="23556" name="Rectangle 4"/>
          <p:cNvSpPr>
            <a:spLocks noChangeArrowheads="1"/>
          </p:cNvSpPr>
          <p:nvPr/>
        </p:nvSpPr>
        <p:spPr bwMode="auto">
          <a:xfrm>
            <a:off x="5148263" y="2778125"/>
            <a:ext cx="33115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sz="2400" b="1"/>
              <a:t>Por ejemplo, la ebullición del agua se produce a 100 º C; decimos entonces que el agua hierve</a:t>
            </a:r>
            <a:r>
              <a:rPr lang="es-ES_tradnl"/>
              <a:t> </a:t>
            </a:r>
          </a:p>
        </p:txBody>
      </p:sp>
      <p:pic>
        <p:nvPicPr>
          <p:cNvPr id="25604" name="Picture 6" descr="cambio_liquido_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349500"/>
            <a:ext cx="40322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box(in)">
                                      <p:cBhvr>
                                        <p:cTn id="16"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817245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5"/>
          <p:cNvSpPr txBox="1">
            <a:spLocks noChangeArrowheads="1"/>
          </p:cNvSpPr>
          <p:nvPr/>
        </p:nvSpPr>
        <p:spPr bwMode="auto">
          <a:xfrm>
            <a:off x="1258888" y="404813"/>
            <a:ext cx="7058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000" b="1"/>
              <a:t>Veamos las temperaturas de fusión y ebullición de algunas sustancias.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2709">
                                            <p:txEl>
                                              <p:pRg st="0" end="0"/>
                                            </p:txEl>
                                          </p:spTgt>
                                        </p:tgtEl>
                                        <p:attrNameLst>
                                          <p:attrName>style.visibility</p:attrName>
                                        </p:attrNameLst>
                                      </p:cBhvr>
                                      <p:to>
                                        <p:strVal val="visible"/>
                                      </p:to>
                                    </p:set>
                                    <p:animEffect transition="in" filter="box(in)">
                                      <p:cBhvr>
                                        <p:cTn id="7" dur="500"/>
                                        <p:tgtEl>
                                          <p:spTgt spid="72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checkerboard(across)">
                                      <p:cBhvr>
                                        <p:cTn id="12"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Text Box 9"/>
          <p:cNvSpPr txBox="1">
            <a:spLocks noChangeArrowheads="1"/>
          </p:cNvSpPr>
          <p:nvPr/>
        </p:nvSpPr>
        <p:spPr bwMode="auto">
          <a:xfrm>
            <a:off x="539750" y="549275"/>
            <a:ext cx="72723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3600">
                <a:solidFill>
                  <a:schemeClr val="tx2"/>
                </a:solidFill>
              </a:rPr>
              <a:t>Cuando la materia </a:t>
            </a:r>
            <a:r>
              <a:rPr lang="es-ES_tradnl" sz="3600">
                <a:solidFill>
                  <a:srgbClr val="3333FF"/>
                </a:solidFill>
              </a:rPr>
              <a:t>se enfría o pierde calor</a:t>
            </a:r>
            <a:r>
              <a:rPr lang="es-ES_tradnl" sz="3600">
                <a:solidFill>
                  <a:schemeClr val="tx2"/>
                </a:solidFill>
              </a:rPr>
              <a:t> se produce:</a:t>
            </a:r>
          </a:p>
          <a:p>
            <a:pPr eaLnBrk="1" hangingPunct="1"/>
            <a:endParaRPr lang="es-ES_tradnl" sz="3600">
              <a:solidFill>
                <a:schemeClr val="tx2"/>
              </a:solidFill>
            </a:endParaRPr>
          </a:p>
          <a:p>
            <a:pPr eaLnBrk="1" hangingPunct="1"/>
            <a:endParaRPr lang="es-ES_tradnl" sz="3600">
              <a:solidFill>
                <a:schemeClr val="tx2"/>
              </a:solidFill>
            </a:endParaRPr>
          </a:p>
        </p:txBody>
      </p:sp>
      <p:pic>
        <p:nvPicPr>
          <p:cNvPr id="27659" name="Picture 11" descr="Imagen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997200"/>
            <a:ext cx="41052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611188" y="2060575"/>
            <a:ext cx="82819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4400">
                <a:solidFill>
                  <a:srgbClr val="3333FF"/>
                </a:solidFill>
              </a:rPr>
              <a:t>La solidificación o la condensación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box(in)">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7659"/>
                                        </p:tgtEl>
                                        <p:attrNameLst>
                                          <p:attrName>style.visibility</p:attrName>
                                        </p:attrNameLst>
                                      </p:cBhvr>
                                      <p:to>
                                        <p:strVal val="visible"/>
                                      </p:to>
                                    </p:set>
                                    <p:animEffect transition="in" filter="blinds(horizontal)">
                                      <p:cBhvr>
                                        <p:cTn id="16"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692150"/>
            <a:ext cx="8229600" cy="1143000"/>
          </a:xfrm>
        </p:spPr>
        <p:txBody>
          <a:bodyPr/>
          <a:lstStyle/>
          <a:p>
            <a:pPr eaLnBrk="1" hangingPunct="1"/>
            <a:r>
              <a:rPr lang="es-ES_tradnl" sz="4800" smtClean="0">
                <a:solidFill>
                  <a:srgbClr val="3333FF"/>
                </a:solidFill>
              </a:rPr>
              <a:t>Condensación</a:t>
            </a:r>
            <a:r>
              <a:rPr lang="es-ES_tradnl" smtClean="0">
                <a:solidFill>
                  <a:srgbClr val="3333FF"/>
                </a:solidFill>
              </a:rPr>
              <a:t> </a:t>
            </a:r>
          </a:p>
        </p:txBody>
      </p:sp>
      <p:pic>
        <p:nvPicPr>
          <p:cNvPr id="28677" name="Picture 5" descr="image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989138"/>
            <a:ext cx="3886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250825" y="4797425"/>
            <a:ext cx="864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600"/>
              <a:t>Es cuando un gas se convierte en líquido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diamond(in)">
                                      <p:cBhvr>
                                        <p:cTn id="13" dur="2000"/>
                                        <p:tgtEl>
                                          <p:spTgt spid="286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78"/>
                                        </p:tgtEl>
                                        <p:attrNameLst>
                                          <p:attrName>style.visibility</p:attrName>
                                        </p:attrNameLst>
                                      </p:cBhvr>
                                      <p:to>
                                        <p:strVal val="visible"/>
                                      </p:to>
                                    </p:set>
                                    <p:anim calcmode="lin" valueType="num">
                                      <p:cBhvr additive="base">
                                        <p:cTn id="18" dur="500" fill="hold"/>
                                        <p:tgtEl>
                                          <p:spTgt spid="28678"/>
                                        </p:tgtEl>
                                        <p:attrNameLst>
                                          <p:attrName>ppt_x</p:attrName>
                                        </p:attrNameLst>
                                      </p:cBhvr>
                                      <p:tavLst>
                                        <p:tav tm="0">
                                          <p:val>
                                            <p:strVal val="#ppt_x"/>
                                          </p:val>
                                        </p:tav>
                                        <p:tav tm="100000">
                                          <p:val>
                                            <p:strVal val="#ppt_x"/>
                                          </p:val>
                                        </p:tav>
                                      </p:tavLst>
                                    </p:anim>
                                    <p:anim calcmode="lin" valueType="num">
                                      <p:cBhvr additive="base">
                                        <p:cTn id="19"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84213" y="333375"/>
            <a:ext cx="8135937" cy="792163"/>
          </a:xfrm>
        </p:spPr>
        <p:txBody>
          <a:bodyPr/>
          <a:lstStyle/>
          <a:p>
            <a:pPr eaLnBrk="1" hangingPunct="1">
              <a:lnSpc>
                <a:spcPct val="80000"/>
              </a:lnSpc>
              <a:buFontTx/>
              <a:buNone/>
            </a:pPr>
            <a:r>
              <a:rPr lang="es-ES_tradnl" sz="1600" b="1" smtClean="0"/>
              <a:t>   </a:t>
            </a:r>
            <a:r>
              <a:rPr lang="es-ES_tradnl" sz="5400" b="1" smtClean="0"/>
              <a:t>Condensación</a:t>
            </a:r>
            <a:endParaRPr lang="es-ES_tradnl" b="1" smtClean="0"/>
          </a:p>
          <a:p>
            <a:pPr eaLnBrk="1" hangingPunct="1">
              <a:lnSpc>
                <a:spcPct val="80000"/>
              </a:lnSpc>
              <a:buFontTx/>
              <a:buNone/>
            </a:pPr>
            <a:endParaRPr lang="es-ES_tradnl" b="1" smtClean="0"/>
          </a:p>
        </p:txBody>
      </p:sp>
      <p:pic>
        <p:nvPicPr>
          <p:cNvPr id="20485" name="Picture 5" descr="condens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20621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4500563" y="5300663"/>
            <a:ext cx="3776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sz="2400" b="1"/>
              <a:t>Se forman gotas de agua en el tubo de ensayo frío</a:t>
            </a:r>
            <a:r>
              <a:rPr lang="es-ES_tradnl"/>
              <a:t> </a:t>
            </a:r>
          </a:p>
        </p:txBody>
      </p:sp>
      <p:pic>
        <p:nvPicPr>
          <p:cNvPr id="20488" name="Picture 8" descr="25666297_c35080e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244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4140200" y="1125538"/>
            <a:ext cx="3744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200" b="1"/>
              <a:t>Formación de las nubes</a:t>
            </a:r>
            <a:r>
              <a:rPr lang="es-ES_tradnl"/>
              <a:t> </a:t>
            </a:r>
          </a:p>
        </p:txBody>
      </p:sp>
      <p:sp>
        <p:nvSpPr>
          <p:cNvPr id="29705" name="Text Box 9"/>
          <p:cNvSpPr txBox="1">
            <a:spLocks noChangeArrowheads="1"/>
          </p:cNvSpPr>
          <p:nvPr/>
        </p:nvSpPr>
        <p:spPr bwMode="auto">
          <a:xfrm>
            <a:off x="395288" y="3860800"/>
            <a:ext cx="3600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400" b="1"/>
              <a:t>Es el proceso inverso a la evaporación </a:t>
            </a:r>
          </a:p>
        </p:txBody>
      </p:sp>
      <p:pic>
        <p:nvPicPr>
          <p:cNvPr id="29707" name="Picture 11" descr="n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33845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wheel(4)">
                                      <p:cBhvr>
                                        <p:cTn id="12" dur="2000"/>
                                        <p:tgtEl>
                                          <p:spTgt spid="297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70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blinds(horizontal)">
                                      <p:cBhvr>
                                        <p:cTn id="25" dur="500"/>
                                        <p:tgtEl>
                                          <p:spTgt spid="2048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0485"/>
                                        </p:tgtEl>
                                        <p:attrNameLst>
                                          <p:attrName>style.visibility</p:attrName>
                                        </p:attrNameLst>
                                      </p:cBhvr>
                                      <p:to>
                                        <p:strVal val="visible"/>
                                      </p:to>
                                    </p:set>
                                    <p:animEffect transition="in" filter="blinds(horizontal)">
                                      <p:cBhvr>
                                        <p:cTn id="30" dur="500"/>
                                        <p:tgtEl>
                                          <p:spTgt spid="204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0486">
                                            <p:txEl>
                                              <p:pRg st="0" end="0"/>
                                            </p:txEl>
                                          </p:spTgt>
                                        </p:tgtEl>
                                        <p:attrNameLst>
                                          <p:attrName>style.visibility</p:attrName>
                                        </p:attrNameLst>
                                      </p:cBhvr>
                                      <p:to>
                                        <p:strVal val="visible"/>
                                      </p:to>
                                    </p:set>
                                    <p:animEffect transition="in" filter="box(in)">
                                      <p:cBhvr>
                                        <p:cTn id="35" dur="500"/>
                                        <p:tgtEl>
                                          <p:spTgt spid="20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58888" y="404813"/>
            <a:ext cx="6049962" cy="1008062"/>
          </a:xfrm>
        </p:spPr>
        <p:txBody>
          <a:bodyPr/>
          <a:lstStyle/>
          <a:p>
            <a:pPr eaLnBrk="1" hangingPunct="1"/>
            <a:r>
              <a:rPr lang="es-ES_tradnl" sz="4800" b="1" smtClean="0">
                <a:solidFill>
                  <a:srgbClr val="3333FF"/>
                </a:solidFill>
              </a:rPr>
              <a:t>Solidificación </a:t>
            </a:r>
          </a:p>
        </p:txBody>
      </p:sp>
      <p:pic>
        <p:nvPicPr>
          <p:cNvPr id="29701" name="Picture 5" descr="image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57338"/>
            <a:ext cx="654843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755650" y="4652963"/>
            <a:ext cx="7740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600"/>
              <a:t>Es cuando un líquido pasa a estado sólido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diamond(in)">
                                      <p:cBhvr>
                                        <p:cTn id="13" dur="2000"/>
                                        <p:tgtEl>
                                          <p:spTgt spid="297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9702">
                                            <p:txEl>
                                              <p:pRg st="0" end="0"/>
                                            </p:txEl>
                                          </p:spTgt>
                                        </p:tgtEl>
                                        <p:attrNameLst>
                                          <p:attrName>style.visibility</p:attrName>
                                        </p:attrNameLst>
                                      </p:cBhvr>
                                      <p:to>
                                        <p:strVal val="visible"/>
                                      </p:to>
                                    </p:set>
                                    <p:anim calcmode="lin" valueType="num">
                                      <p:cBhvr additive="base">
                                        <p:cTn id="18" dur="500" fill="hold"/>
                                        <p:tgtEl>
                                          <p:spTgt spid="2970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7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03238" y="1268413"/>
            <a:ext cx="8640762" cy="3959225"/>
          </a:xfrm>
        </p:spPr>
        <p:txBody>
          <a:bodyPr/>
          <a:lstStyle/>
          <a:p>
            <a:pPr eaLnBrk="1" hangingPunct="1">
              <a:buFontTx/>
              <a:buNone/>
            </a:pPr>
            <a:r>
              <a:rPr lang="es-ES_tradnl" sz="2800" smtClean="0"/>
              <a:t>        Es la propiedad que indica la </a:t>
            </a:r>
            <a:r>
              <a:rPr lang="es-ES_tradnl" sz="2800" smtClean="0">
                <a:solidFill>
                  <a:srgbClr val="FF0000"/>
                </a:solidFill>
              </a:rPr>
              <a:t>cantidad de espacio </a:t>
            </a:r>
            <a:r>
              <a:rPr lang="es-ES_tradnl" sz="2800" smtClean="0"/>
              <a:t>que ocupa un cuerpo. Su unidad de medida oficial es </a:t>
            </a:r>
            <a:r>
              <a:rPr lang="es-ES_tradnl" sz="2800" smtClean="0">
                <a:solidFill>
                  <a:srgbClr val="FF0000"/>
                </a:solidFill>
              </a:rPr>
              <a:t>metro cúbico</a:t>
            </a:r>
            <a:r>
              <a:rPr lang="es-ES_tradnl" sz="2800" smtClean="0"/>
              <a:t>, pero también se usa: el litro (l), el centímetro cúbico (cc) o el  mililitro (ml). Para medir volúmenes se usan recipientes graduados como la probeta, pipeta, jeringas, entre otras. Para medir el volumen de un sólido  irregular usamos el método de inmersión en agua.</a:t>
            </a:r>
          </a:p>
        </p:txBody>
      </p:sp>
      <p:pic>
        <p:nvPicPr>
          <p:cNvPr id="56325" name="Picture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765675"/>
            <a:ext cx="2232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20070924klpcnafyq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4714875"/>
            <a:ext cx="26638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volu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1428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p:cNvSpPr>
            <a:spLocks noChangeArrowheads="1"/>
          </p:cNvSpPr>
          <p:nvPr/>
        </p:nvSpPr>
        <p:spPr bwMode="auto">
          <a:xfrm>
            <a:off x="2987675" y="476250"/>
            <a:ext cx="3106738" cy="762000"/>
          </a:xfrm>
          <a:prstGeom prst="rect">
            <a:avLst/>
          </a:prstGeom>
          <a:solidFill>
            <a:srgbClr val="F5A9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s-ES_tradnl"/>
              <a:t> </a:t>
            </a:r>
            <a:r>
              <a:rPr lang="es-ES_tradnl" sz="4400"/>
              <a:t>El Volumen</a:t>
            </a:r>
          </a:p>
        </p:txBody>
      </p:sp>
    </p:spTree>
    <p:extLst>
      <p:ext uri="{BB962C8B-B14F-4D97-AF65-F5344CB8AC3E}">
        <p14:creationId xmlns:p14="http://schemas.microsoft.com/office/powerpoint/2010/main" val="342391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in)">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box(in)">
                                      <p:cBhvr>
                                        <p:cTn id="12" dur="500"/>
                                        <p:tgtEl>
                                          <p:spTgt spid="56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ox(in)">
                                      <p:cBhvr>
                                        <p:cTn id="17" dur="500"/>
                                        <p:tgtEl>
                                          <p:spTgt spid="563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632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6327"/>
                                        </p:tgtEl>
                                        <p:attrNameLst>
                                          <p:attrName>style.visibility</p:attrName>
                                        </p:attrNameLst>
                                      </p:cBhvr>
                                      <p:to>
                                        <p:strVal val="visible"/>
                                      </p:to>
                                    </p:set>
                                    <p:animEffect transition="in" filter="blinds(horizontal)">
                                      <p:cBhvr>
                                        <p:cTn id="30"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solidifi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42481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323850" y="404813"/>
            <a:ext cx="8459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sz="2800" b="1"/>
              <a:t>Solidificación</a:t>
            </a:r>
            <a:r>
              <a:rPr lang="es-ES_tradnl" sz="2800"/>
              <a:t>: es el proceso inverso al de fusión. </a:t>
            </a:r>
          </a:p>
          <a:p>
            <a:endParaRPr lang="es-ES_tradnl" sz="2800"/>
          </a:p>
        </p:txBody>
      </p:sp>
      <p:sp>
        <p:nvSpPr>
          <p:cNvPr id="22534" name="Rectangle 6"/>
          <p:cNvSpPr>
            <a:spLocks noChangeArrowheads="1"/>
          </p:cNvSpPr>
          <p:nvPr/>
        </p:nvSpPr>
        <p:spPr bwMode="auto">
          <a:xfrm>
            <a:off x="5076825" y="1341438"/>
            <a:ext cx="331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b="1"/>
              <a:t>La solidificación del agua ocurre a los 0º grados C</a:t>
            </a:r>
          </a:p>
        </p:txBody>
      </p:sp>
      <p:pic>
        <p:nvPicPr>
          <p:cNvPr id="22536" name="Picture 8" descr="20070417klpcnatun_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84538"/>
            <a:ext cx="35067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9"/>
          <p:cNvSpPr txBox="1">
            <a:spLocks noChangeArrowheads="1"/>
          </p:cNvSpPr>
          <p:nvPr/>
        </p:nvSpPr>
        <p:spPr bwMode="auto">
          <a:xfrm>
            <a:off x="4643438" y="5876925"/>
            <a:ext cx="4138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b="1"/>
              <a:t>Solidificación de lava de un volcán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ox(in)">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ppt_x"/>
                                          </p:val>
                                        </p:tav>
                                        <p:tav tm="100000">
                                          <p:val>
                                            <p:strVal val="#ppt_x"/>
                                          </p:val>
                                        </p:tav>
                                      </p:tavLst>
                                    </p:anim>
                                    <p:anim calcmode="lin" valueType="num">
                                      <p:cBhvr additive="base">
                                        <p:cTn id="13"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2536"/>
                                        </p:tgtEl>
                                        <p:attrNameLst>
                                          <p:attrName>style.visibility</p:attrName>
                                        </p:attrNameLst>
                                      </p:cBhvr>
                                      <p:to>
                                        <p:strVal val="visible"/>
                                      </p:to>
                                    </p:set>
                                    <p:animEffect transition="in" filter="diamond(in)">
                                      <p:cBhvr>
                                        <p:cTn id="18" dur="2000"/>
                                        <p:tgtEl>
                                          <p:spTgt spid="225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2534"/>
                                        </p:tgtEl>
                                        <p:attrNameLst>
                                          <p:attrName>style.visibility</p:attrName>
                                        </p:attrNameLst>
                                      </p:cBhvr>
                                      <p:to>
                                        <p:strVal val="visible"/>
                                      </p:to>
                                    </p:set>
                                    <p:animEffect transition="in" filter="box(in)">
                                      <p:cBhvr>
                                        <p:cTn id="23" dur="500"/>
                                        <p:tgtEl>
                                          <p:spTgt spid="225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17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611188" y="836613"/>
            <a:ext cx="7772400" cy="1470025"/>
          </a:xfrm>
        </p:spPr>
        <p:txBody>
          <a:bodyPr/>
          <a:lstStyle/>
          <a:p>
            <a:pPr eaLnBrk="1" hangingPunct="1"/>
            <a:r>
              <a:rPr lang="es-ES_tradnl" sz="5400" smtClean="0">
                <a:solidFill>
                  <a:srgbClr val="996633"/>
                </a:solidFill>
              </a:rPr>
              <a:t>Sublimación</a:t>
            </a:r>
            <a:r>
              <a:rPr lang="es-ES_tradnl" sz="5400" smtClean="0"/>
              <a:t> </a:t>
            </a:r>
          </a:p>
        </p:txBody>
      </p:sp>
      <p:sp>
        <p:nvSpPr>
          <p:cNvPr id="69637" name="Rectangle 5"/>
          <p:cNvSpPr>
            <a:spLocks noGrp="1" noChangeArrowheads="1"/>
          </p:cNvSpPr>
          <p:nvPr>
            <p:ph type="subTitle" idx="1"/>
          </p:nvPr>
        </p:nvSpPr>
        <p:spPr>
          <a:xfrm>
            <a:off x="1116013" y="2205038"/>
            <a:ext cx="6400800" cy="1752600"/>
          </a:xfrm>
        </p:spPr>
        <p:txBody>
          <a:bodyPr/>
          <a:lstStyle/>
          <a:p>
            <a:pPr eaLnBrk="1" hangingPunct="1"/>
            <a:r>
              <a:rPr lang="es-ES_tradnl" sz="4400" smtClean="0"/>
              <a:t>Paso de sólido a gas o de gas a sólido</a:t>
            </a:r>
            <a:r>
              <a:rPr lang="es-ES_tradnl" smtClean="0"/>
              <a:t> </a:t>
            </a:r>
          </a:p>
        </p:txBody>
      </p:sp>
      <p:pic>
        <p:nvPicPr>
          <p:cNvPr id="32774" name="Picture 6" descr="20070924klpcnafyq_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500438"/>
            <a:ext cx="217011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637">
                                            <p:txEl>
                                              <p:pRg st="0" end="0"/>
                                            </p:txEl>
                                          </p:spTgt>
                                        </p:tgtEl>
                                        <p:attrNameLst>
                                          <p:attrName>style.visibility</p:attrName>
                                        </p:attrNameLst>
                                      </p:cBhvr>
                                      <p:to>
                                        <p:strVal val="visible"/>
                                      </p:to>
                                    </p:set>
                                    <p:anim calcmode="lin" valueType="num">
                                      <p:cBhvr>
                                        <p:cTn id="13" dur="500" fill="hold"/>
                                        <p:tgtEl>
                                          <p:spTgt spid="6963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963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Cometa090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2425"/>
            <a:ext cx="78501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900113" y="765175"/>
            <a:ext cx="3527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400">
                <a:solidFill>
                  <a:schemeClr val="bg1"/>
                </a:solidFill>
              </a:rPr>
              <a:t>La cola de los cometas se forma debido a que al acercarse al Sol, los sólidos que lo componen, subliman, liberando gases desde su núcleo</a:t>
            </a:r>
            <a:r>
              <a:rPr lang="es-ES_tradnl"/>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7589"/>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67590">
                                            <p:txEl>
                                              <p:pRg st="0" end="0"/>
                                            </p:txEl>
                                          </p:spTgt>
                                        </p:tgtEl>
                                        <p:attrNameLst>
                                          <p:attrName>style.visibility</p:attrName>
                                        </p:attrNameLst>
                                      </p:cBhvr>
                                      <p:to>
                                        <p:strVal val="visible"/>
                                      </p:to>
                                    </p:set>
                                    <p:animEffect transition="in" filter="checkerboard(across)">
                                      <p:cBhvr>
                                        <p:cTn id="11" dur="500"/>
                                        <p:tgtEl>
                                          <p:spTgt spid="67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17513"/>
            <a:ext cx="78486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65150"/>
            <a:ext cx="7488238"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9"/>
          <p:cNvSpPr txBox="1">
            <a:spLocks noChangeArrowheads="1"/>
          </p:cNvSpPr>
          <p:nvPr/>
        </p:nvSpPr>
        <p:spPr bwMode="auto">
          <a:xfrm>
            <a:off x="5292725" y="29241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b="1"/>
              <a:t>Solidificación </a:t>
            </a:r>
          </a:p>
        </p:txBody>
      </p:sp>
      <p:sp>
        <p:nvSpPr>
          <p:cNvPr id="59402" name="Text Box 10"/>
          <p:cNvSpPr txBox="1">
            <a:spLocks noChangeArrowheads="1"/>
          </p:cNvSpPr>
          <p:nvPr/>
        </p:nvSpPr>
        <p:spPr bwMode="auto">
          <a:xfrm>
            <a:off x="1979613" y="4652963"/>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b="1"/>
              <a:t>Evaporación</a:t>
            </a:r>
          </a:p>
        </p:txBody>
      </p:sp>
      <p:sp>
        <p:nvSpPr>
          <p:cNvPr id="59404" name="Text Box 12"/>
          <p:cNvSpPr txBox="1">
            <a:spLocks noChangeArrowheads="1"/>
          </p:cNvSpPr>
          <p:nvPr/>
        </p:nvSpPr>
        <p:spPr bwMode="auto">
          <a:xfrm>
            <a:off x="1908175" y="29241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b="1"/>
              <a:t>Fusión </a:t>
            </a:r>
          </a:p>
        </p:txBody>
      </p:sp>
      <p:sp>
        <p:nvSpPr>
          <p:cNvPr id="59405" name="Text Box 13"/>
          <p:cNvSpPr txBox="1">
            <a:spLocks noChangeArrowheads="1"/>
          </p:cNvSpPr>
          <p:nvPr/>
        </p:nvSpPr>
        <p:spPr bwMode="auto">
          <a:xfrm>
            <a:off x="5148263" y="4292600"/>
            <a:ext cx="1944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b="1"/>
              <a:t>Condensación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plus(in)">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9404">
                                            <p:txEl>
                                              <p:pRg st="0" end="0"/>
                                            </p:txEl>
                                          </p:spTgt>
                                        </p:tgtEl>
                                        <p:attrNameLst>
                                          <p:attrName>style.visibility</p:attrName>
                                        </p:attrNameLst>
                                      </p:cBhvr>
                                      <p:to>
                                        <p:strVal val="visible"/>
                                      </p:to>
                                    </p:set>
                                    <p:animEffect transition="in" filter="box(in)">
                                      <p:cBhvr>
                                        <p:cTn id="12" dur="500"/>
                                        <p:tgtEl>
                                          <p:spTgt spid="594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9402"/>
                                        </p:tgtEl>
                                        <p:attrNameLst>
                                          <p:attrName>style.visibility</p:attrName>
                                        </p:attrNameLst>
                                      </p:cBhvr>
                                      <p:to>
                                        <p:strVal val="visible"/>
                                      </p:to>
                                    </p:set>
                                    <p:animEffect transition="in" filter="box(in)">
                                      <p:cBhvr>
                                        <p:cTn id="17" dur="500"/>
                                        <p:tgtEl>
                                          <p:spTgt spid="594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9405"/>
                                        </p:tgtEl>
                                        <p:attrNameLst>
                                          <p:attrName>style.visibility</p:attrName>
                                        </p:attrNameLst>
                                      </p:cBhvr>
                                      <p:to>
                                        <p:strVal val="visible"/>
                                      </p:to>
                                    </p:set>
                                    <p:animEffect transition="in" filter="box(in)">
                                      <p:cBhvr>
                                        <p:cTn id="22" dur="500"/>
                                        <p:tgtEl>
                                          <p:spTgt spid="594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9401">
                                            <p:txEl>
                                              <p:pRg st="0" end="0"/>
                                            </p:txEl>
                                          </p:spTgt>
                                        </p:tgtEl>
                                        <p:attrNameLst>
                                          <p:attrName>style.visibility</p:attrName>
                                        </p:attrNameLst>
                                      </p:cBhvr>
                                      <p:to>
                                        <p:strVal val="visible"/>
                                      </p:to>
                                    </p:set>
                                    <p:animEffect transition="in" filter="box(in)">
                                      <p:cBhvr>
                                        <p:cTn id="27" dur="500"/>
                                        <p:tgtEl>
                                          <p:spTgt spid="5940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94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p:bldP spid="59404" grpId="0" build="allAtOnce"/>
      <p:bldP spid="5940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9" name="Rectangle 19"/>
          <p:cNvSpPr>
            <a:spLocks noGrp="1" noChangeArrowheads="1"/>
          </p:cNvSpPr>
          <p:nvPr>
            <p:ph idx="1"/>
          </p:nvPr>
        </p:nvSpPr>
        <p:spPr>
          <a:xfrm>
            <a:off x="468313" y="549275"/>
            <a:ext cx="8229600" cy="1655763"/>
          </a:xfrm>
        </p:spPr>
        <p:txBody>
          <a:bodyPr/>
          <a:lstStyle/>
          <a:p>
            <a:pPr eaLnBrk="1" hangingPunct="1"/>
            <a:r>
              <a:rPr lang="es-ES_tradnl" smtClean="0"/>
              <a:t>¿Qué pasa si colocamos un trozo de margarina en un plato y lo colocamos al sol?</a:t>
            </a:r>
          </a:p>
        </p:txBody>
      </p:sp>
      <p:pic>
        <p:nvPicPr>
          <p:cNvPr id="30740" name="Picture 20" descr="http://bibliotecadigital.ilce.edu.mx/sites/educa/libros/medio/imgs/26.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43213" y="1989138"/>
            <a:ext cx="46799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1116013" y="5516563"/>
            <a:ext cx="66246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200"/>
              <a:t>Este cambio se llama:</a:t>
            </a:r>
          </a:p>
        </p:txBody>
      </p:sp>
      <p:sp>
        <p:nvSpPr>
          <p:cNvPr id="37894" name="Rectangle 6"/>
          <p:cNvSpPr>
            <a:spLocks noChangeArrowheads="1"/>
          </p:cNvSpPr>
          <p:nvPr/>
        </p:nvSpPr>
        <p:spPr bwMode="auto">
          <a:xfrm>
            <a:off x="5724525" y="5373688"/>
            <a:ext cx="27368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4800">
                <a:solidFill>
                  <a:srgbClr val="FF6600"/>
                </a:solidFill>
              </a:rPr>
              <a:t>Fusión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9">
                                            <p:txEl>
                                              <p:pRg st="0" end="0"/>
                                            </p:txEl>
                                          </p:spTgt>
                                        </p:tgtEl>
                                        <p:attrNameLst>
                                          <p:attrName>style.visibility</p:attrName>
                                        </p:attrNameLst>
                                      </p:cBhvr>
                                      <p:to>
                                        <p:strVal val="visible"/>
                                      </p:to>
                                    </p:set>
                                    <p:animEffect transition="in" filter="box(in)">
                                      <p:cBhvr>
                                        <p:cTn id="7" dur="500"/>
                                        <p:tgtEl>
                                          <p:spTgt spid="30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40"/>
                                        </p:tgtEl>
                                        <p:attrNameLst>
                                          <p:attrName>style.visibility</p:attrName>
                                        </p:attrNameLst>
                                      </p:cBhvr>
                                      <p:to>
                                        <p:strVal val="visible"/>
                                      </p:to>
                                    </p:set>
                                    <p:animEffect transition="in" filter="box(in)">
                                      <p:cBhvr>
                                        <p:cTn id="12" dur="500"/>
                                        <p:tgtEl>
                                          <p:spTgt spid="30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476250"/>
            <a:ext cx="8388350" cy="863600"/>
          </a:xfrm>
        </p:spPr>
        <p:txBody>
          <a:bodyPr/>
          <a:lstStyle/>
          <a:p>
            <a:pPr eaLnBrk="1" hangingPunct="1"/>
            <a:r>
              <a:rPr lang="es-ES_tradnl" sz="4000" smtClean="0"/>
              <a:t>Y luego, ¿lo colocamos al refrigerador? </a:t>
            </a:r>
          </a:p>
        </p:txBody>
      </p:sp>
      <p:pic>
        <p:nvPicPr>
          <p:cNvPr id="31749" name="Picture 5" descr="refrige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484313"/>
            <a:ext cx="217963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Mantequilla_clarific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916113"/>
            <a:ext cx="13144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8"/>
          <p:cNvSpPr>
            <a:spLocks noChangeArrowheads="1"/>
          </p:cNvSpPr>
          <p:nvPr/>
        </p:nvSpPr>
        <p:spPr bwMode="auto">
          <a:xfrm>
            <a:off x="4140200" y="2565400"/>
            <a:ext cx="1655763" cy="719138"/>
          </a:xfrm>
          <a:prstGeom prst="rightArrow">
            <a:avLst>
              <a:gd name="adj1" fmla="val 50000"/>
              <a:gd name="adj2" fmla="val 57561"/>
            </a:avLst>
          </a:prstGeom>
          <a:solidFill>
            <a:schemeClr val="folHlink"/>
          </a:solidFill>
          <a:ln w="9525">
            <a:solidFill>
              <a:schemeClr val="tx1"/>
            </a:solidFill>
            <a:miter lim="800000"/>
            <a:headEnd/>
            <a:tailEnd/>
          </a:ln>
        </p:spPr>
        <p:txBody>
          <a:bodyPr wrap="none" anchor="ctr"/>
          <a:lstStyle/>
          <a:p>
            <a:pPr algn="ctr"/>
            <a:endParaRPr lang="es-ES"/>
          </a:p>
        </p:txBody>
      </p:sp>
      <p:sp>
        <p:nvSpPr>
          <p:cNvPr id="31753" name="Text Box 9"/>
          <p:cNvSpPr txBox="1">
            <a:spLocks noChangeArrowheads="1"/>
          </p:cNvSpPr>
          <p:nvPr/>
        </p:nvSpPr>
        <p:spPr bwMode="auto">
          <a:xfrm>
            <a:off x="684213" y="4508500"/>
            <a:ext cx="5688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200" b="1"/>
              <a:t>¿Qué cambio se produce?</a:t>
            </a:r>
          </a:p>
        </p:txBody>
      </p:sp>
      <p:sp>
        <p:nvSpPr>
          <p:cNvPr id="38920" name="Text Box 8"/>
          <p:cNvSpPr txBox="1">
            <a:spLocks noChangeArrowheads="1"/>
          </p:cNvSpPr>
          <p:nvPr/>
        </p:nvSpPr>
        <p:spPr bwMode="auto">
          <a:xfrm>
            <a:off x="4500563" y="5445125"/>
            <a:ext cx="381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000">
                <a:solidFill>
                  <a:srgbClr val="3333FF"/>
                </a:solidFill>
              </a:rPr>
              <a:t>Solidificación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box(in)">
                                      <p:cBhvr>
                                        <p:cTn id="12" dur="500"/>
                                        <p:tgtEl>
                                          <p:spTgt spid="317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anim calcmode="lin" valueType="num">
                                      <p:cBhvr>
                                        <p:cTn id="17" dur="500" fill="hold"/>
                                        <p:tgtEl>
                                          <p:spTgt spid="31752"/>
                                        </p:tgtEl>
                                        <p:attrNameLst>
                                          <p:attrName>ppt_w</p:attrName>
                                        </p:attrNameLst>
                                      </p:cBhvr>
                                      <p:tavLst>
                                        <p:tav tm="0">
                                          <p:val>
                                            <p:fltVal val="0"/>
                                          </p:val>
                                        </p:tav>
                                        <p:tav tm="100000">
                                          <p:val>
                                            <p:strVal val="#ppt_w"/>
                                          </p:val>
                                        </p:tav>
                                      </p:tavLst>
                                    </p:anim>
                                    <p:anim calcmode="lin" valueType="num">
                                      <p:cBhvr>
                                        <p:cTn id="18" dur="500" fill="hold"/>
                                        <p:tgtEl>
                                          <p:spTgt spid="3175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checkerboard(across)">
                                      <p:cBhvr>
                                        <p:cTn id="23" dur="500"/>
                                        <p:tgtEl>
                                          <p:spTgt spid="317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1753"/>
                                        </p:tgtEl>
                                        <p:attrNameLst>
                                          <p:attrName>style.visibility</p:attrName>
                                        </p:attrNameLst>
                                      </p:cBhvr>
                                      <p:to>
                                        <p:strVal val="visible"/>
                                      </p:to>
                                    </p:set>
                                    <p:animEffect transition="in" filter="box(in)">
                                      <p:cBhvr>
                                        <p:cTn id="28" dur="500"/>
                                        <p:tgtEl>
                                          <p:spTgt spid="317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8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2" grpId="0" animBg="1"/>
      <p:bldP spid="3175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s-ES_tradnl" sz="4000" smtClean="0"/>
              <a:t>Si mojamos una prenda de vestir y la colgamos al sol</a:t>
            </a:r>
          </a:p>
        </p:txBody>
      </p:sp>
      <p:pic>
        <p:nvPicPr>
          <p:cNvPr id="32773" name="Picture 5" descr="ropa-tendida-v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16832"/>
            <a:ext cx="4319587" cy="28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p:cNvSpPr txBox="1">
            <a:spLocks noChangeArrowheads="1"/>
          </p:cNvSpPr>
          <p:nvPr/>
        </p:nvSpPr>
        <p:spPr bwMode="auto">
          <a:xfrm>
            <a:off x="250825" y="5013325"/>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400" b="1"/>
              <a:t>¿Qué cambio de estado se produce en el agua de la ropa?</a:t>
            </a:r>
          </a:p>
        </p:txBody>
      </p:sp>
      <p:sp>
        <p:nvSpPr>
          <p:cNvPr id="39942" name="Text Box 6"/>
          <p:cNvSpPr txBox="1">
            <a:spLocks noChangeArrowheads="1"/>
          </p:cNvSpPr>
          <p:nvPr/>
        </p:nvSpPr>
        <p:spPr bwMode="auto">
          <a:xfrm>
            <a:off x="1763713" y="5589588"/>
            <a:ext cx="4464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5400">
                <a:solidFill>
                  <a:srgbClr val="FF6600"/>
                </a:solidFill>
              </a:rPr>
              <a:t>Evaporación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checkerboard(across)">
                                      <p:cBhvr>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anim calcmode="lin" valueType="num">
                                      <p:cBhvr additive="base">
                                        <p:cTn id="17" dur="500" fill="hold"/>
                                        <p:tgtEl>
                                          <p:spTgt spid="32774"/>
                                        </p:tgtEl>
                                        <p:attrNameLst>
                                          <p:attrName>ppt_x</p:attrName>
                                        </p:attrNameLst>
                                      </p:cBhvr>
                                      <p:tavLst>
                                        <p:tav tm="0">
                                          <p:val>
                                            <p:strVal val="#ppt_x"/>
                                          </p:val>
                                        </p:tav>
                                        <p:tav tm="100000">
                                          <p:val>
                                            <p:strVal val="#ppt_x"/>
                                          </p:val>
                                        </p:tav>
                                      </p:tavLst>
                                    </p:anim>
                                    <p:anim calcmode="lin" valueType="num">
                                      <p:cBhvr additive="base">
                                        <p:cTn id="1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250825" y="404813"/>
            <a:ext cx="6553200" cy="2016125"/>
          </a:xfrm>
        </p:spPr>
        <p:txBody>
          <a:bodyPr/>
          <a:lstStyle/>
          <a:p>
            <a:pPr eaLnBrk="1" hangingPunct="1">
              <a:lnSpc>
                <a:spcPct val="80000"/>
              </a:lnSpc>
              <a:buFontTx/>
              <a:buNone/>
            </a:pPr>
            <a:r>
              <a:rPr lang="es-ES_tradnl" smtClean="0"/>
              <a:t>¿Qué les sucede a las pozas cuando “sale” el sol y calienta la tierra?</a:t>
            </a:r>
            <a:endParaRPr lang="es-ES_tradnl" b="1" smtClean="0"/>
          </a:p>
          <a:p>
            <a:pPr eaLnBrk="1" hangingPunct="1">
              <a:lnSpc>
                <a:spcPct val="80000"/>
              </a:lnSpc>
              <a:buFontTx/>
              <a:buNone/>
            </a:pPr>
            <a:r>
              <a:rPr lang="es-ES_tradnl" smtClean="0"/>
              <a:t>¿Qué cambio experimenta el agua?</a:t>
            </a:r>
          </a:p>
        </p:txBody>
      </p:sp>
      <p:pic>
        <p:nvPicPr>
          <p:cNvPr id="48133" name="Picture 5" descr="cantonales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734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aire_limpio_y_puro_despues_de_la_llu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6250"/>
            <a:ext cx="2203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1" descr="cantonales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500438"/>
            <a:ext cx="38989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p:cNvSpPr>
            <a:spLocks noChangeArrowheads="1"/>
          </p:cNvSpPr>
          <p:nvPr/>
        </p:nvSpPr>
        <p:spPr bwMode="auto">
          <a:xfrm>
            <a:off x="2339975" y="2535238"/>
            <a:ext cx="4240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4000">
                <a:solidFill>
                  <a:srgbClr val="FF6600"/>
                </a:solidFill>
              </a:rPr>
              <a:t>Evaporación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ox(in)">
                                      <p:cBhvr>
                                        <p:cTn id="7" dur="500"/>
                                        <p:tgtEl>
                                          <p:spTgt spid="48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box(in)">
                                      <p:cBhvr>
                                        <p:cTn id="12" dur="500"/>
                                        <p:tgtEl>
                                          <p:spTgt spid="48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box(in)">
                                      <p:cBhvr>
                                        <p:cTn id="17" dur="500"/>
                                        <p:tgtEl>
                                          <p:spTgt spid="481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22" dur="500"/>
                                        <p:tgtEl>
                                          <p:spTgt spid="48131">
                                            <p:txEl>
                                              <p:pRg st="0" end="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25" dur="500"/>
                                        <p:tgtEl>
                                          <p:spTgt spid="4813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50825" y="404813"/>
            <a:ext cx="8353425" cy="1584325"/>
          </a:xfrm>
        </p:spPr>
        <p:txBody>
          <a:bodyPr/>
          <a:lstStyle/>
          <a:p>
            <a:pPr eaLnBrk="1" hangingPunct="1">
              <a:buFontTx/>
              <a:buNone/>
            </a:pPr>
            <a:r>
              <a:rPr lang="es-ES_tradnl" sz="4800" smtClean="0"/>
              <a:t>¿Que pasa  con el agua de la tetera cuando hierve?</a:t>
            </a:r>
          </a:p>
        </p:txBody>
      </p:sp>
      <p:sp>
        <p:nvSpPr>
          <p:cNvPr id="49156" name="Rectangle 4"/>
          <p:cNvSpPr>
            <a:spLocks noChangeArrowheads="1"/>
          </p:cNvSpPr>
          <p:nvPr/>
        </p:nvSpPr>
        <p:spPr bwMode="auto">
          <a:xfrm>
            <a:off x="1116013" y="4868863"/>
            <a:ext cx="70151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s-ES_tradnl" sz="3200" b="1"/>
              <a:t>¿Qué cambio experimenta el agua?</a:t>
            </a:r>
          </a:p>
        </p:txBody>
      </p:sp>
      <p:pic>
        <p:nvPicPr>
          <p:cNvPr id="49161" name="Picture 9" descr="http://www.solaris.org.pe/uploads/Galeria_Ilustratciones/Ilustraciones%20Variadas/images/TETERA%20HIRVIEND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71775" y="1989138"/>
            <a:ext cx="309562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2987675" y="5589588"/>
            <a:ext cx="3455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600">
                <a:solidFill>
                  <a:srgbClr val="FF6600"/>
                </a:solidFill>
              </a:rPr>
              <a:t>Evaporación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61"/>
                                        </p:tgtEl>
                                        <p:attrNameLst>
                                          <p:attrName>style.visibility</p:attrName>
                                        </p:attrNameLst>
                                      </p:cBhvr>
                                      <p:to>
                                        <p:strVal val="visible"/>
                                      </p:to>
                                    </p:set>
                                    <p:animEffect transition="in" filter="checkerboard(across)">
                                      <p:cBhvr>
                                        <p:cTn id="12" dur="500"/>
                                        <p:tgtEl>
                                          <p:spTgt spid="49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156"/>
                                        </p:tgtEl>
                                        <p:attrNameLst>
                                          <p:attrName>style.visibility</p:attrName>
                                        </p:attrNameLst>
                                      </p:cBhvr>
                                      <p:to>
                                        <p:strVal val="visible"/>
                                      </p:to>
                                    </p:set>
                                    <p:anim calcmode="lin" valueType="num">
                                      <p:cBhvr additive="base">
                                        <p:cTn id="17" dur="500" fill="hold"/>
                                        <p:tgtEl>
                                          <p:spTgt spid="49156"/>
                                        </p:tgtEl>
                                        <p:attrNameLst>
                                          <p:attrName>ppt_x</p:attrName>
                                        </p:attrNameLst>
                                      </p:cBhvr>
                                      <p:tavLst>
                                        <p:tav tm="0">
                                          <p:val>
                                            <p:strVal val="#ppt_x"/>
                                          </p:val>
                                        </p:tav>
                                        <p:tav tm="100000">
                                          <p:val>
                                            <p:strVal val="#ppt_x"/>
                                          </p:val>
                                        </p:tav>
                                      </p:tavLst>
                                    </p:anim>
                                    <p:anim calcmode="lin" valueType="num">
                                      <p:cBhvr additive="base">
                                        <p:cTn id="1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efinicionabc.com/wp-content/uploads/caja-carton-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08275"/>
            <a:ext cx="428625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cachibromas.com/tiendacachibromas/images/046%20cajita%20mono%20ca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149725"/>
            <a:ext cx="114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5 CuadroTexto"/>
          <p:cNvSpPr txBox="1">
            <a:spLocks noChangeArrowheads="1"/>
          </p:cNvSpPr>
          <p:nvPr/>
        </p:nvSpPr>
        <p:spPr bwMode="auto">
          <a:xfrm>
            <a:off x="1835150" y="4221163"/>
            <a:ext cx="6429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4800"/>
              <a:t>1</a:t>
            </a:r>
          </a:p>
        </p:txBody>
      </p:sp>
      <p:sp>
        <p:nvSpPr>
          <p:cNvPr id="11269" name="6 CuadroTexto"/>
          <p:cNvSpPr txBox="1">
            <a:spLocks noChangeArrowheads="1"/>
          </p:cNvSpPr>
          <p:nvPr/>
        </p:nvSpPr>
        <p:spPr bwMode="auto">
          <a:xfrm>
            <a:off x="4284663" y="3716338"/>
            <a:ext cx="6477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4800"/>
              <a:t>2</a:t>
            </a:r>
          </a:p>
        </p:txBody>
      </p:sp>
      <p:sp>
        <p:nvSpPr>
          <p:cNvPr id="11270" name="7 CuadroTexto"/>
          <p:cNvSpPr txBox="1">
            <a:spLocks noChangeArrowheads="1"/>
          </p:cNvSpPr>
          <p:nvPr/>
        </p:nvSpPr>
        <p:spPr bwMode="auto">
          <a:xfrm>
            <a:off x="468313" y="260350"/>
            <a:ext cx="84248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4000"/>
              <a:t>La caja Nº 1 tiene mayor volumen que la caja Nº 2, es decir, tiene mayor capacidad.  </a:t>
            </a:r>
          </a:p>
        </p:txBody>
      </p:sp>
    </p:spTree>
    <p:extLst>
      <p:ext uri="{BB962C8B-B14F-4D97-AF65-F5344CB8AC3E}">
        <p14:creationId xmlns:p14="http://schemas.microsoft.com/office/powerpoint/2010/main" val="569819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wedg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6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strips(downLeft)">
                                      <p:cBhvr>
                                        <p:cTn id="20" dur="500"/>
                                        <p:tgtEl>
                                          <p:spTgt spid="112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23850" y="476250"/>
            <a:ext cx="8229600" cy="3313113"/>
          </a:xfrm>
        </p:spPr>
        <p:txBody>
          <a:bodyPr/>
          <a:lstStyle/>
          <a:p>
            <a:pPr eaLnBrk="1" hangingPunct="1">
              <a:buFontTx/>
              <a:buNone/>
            </a:pPr>
            <a:r>
              <a:rPr lang="es-ES_tradnl" sz="2800" smtClean="0"/>
              <a:t>   En época de  invierno  hace mucho frío por esta razón encendemos estufa en las casas</a:t>
            </a:r>
            <a:endParaRPr lang="es-ES_tradnl" sz="2800" b="1" smtClean="0"/>
          </a:p>
          <a:p>
            <a:pPr eaLnBrk="1" hangingPunct="1">
              <a:buFontTx/>
              <a:buNone/>
            </a:pPr>
            <a:r>
              <a:rPr lang="es-ES_tradnl" sz="2800" smtClean="0"/>
              <a:t>  ¿Qué sucede con los vidrios de la casa cuando afuera hace frío y adentro está calefaccionado</a:t>
            </a:r>
          </a:p>
          <a:p>
            <a:pPr eaLnBrk="1" hangingPunct="1">
              <a:buFontTx/>
              <a:buNone/>
            </a:pPr>
            <a:r>
              <a:rPr lang="es-ES_tradnl" sz="2800" smtClean="0"/>
              <a:t> ¿Qué cambio experimenta la humedad en el vidrio? </a:t>
            </a:r>
          </a:p>
        </p:txBody>
      </p:sp>
      <p:pic>
        <p:nvPicPr>
          <p:cNvPr id="50183" name="Picture 7" descr="06082007122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78200"/>
            <a:ext cx="36718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4643438" y="3573463"/>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600">
                <a:solidFill>
                  <a:srgbClr val="3333FF"/>
                </a:solidFill>
              </a:rPr>
              <a:t>Condensación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box(in)">
                                      <p:cBhvr>
                                        <p:cTn id="10" dur="500"/>
                                        <p:tgtEl>
                                          <p:spTgt spid="5017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box(in)">
                                      <p:cBhvr>
                                        <p:cTn id="13" dur="500"/>
                                        <p:tgtEl>
                                          <p:spTgt spid="5017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0183"/>
                                        </p:tgtEl>
                                        <p:attrNameLst>
                                          <p:attrName>style.visibility</p:attrName>
                                        </p:attrNameLst>
                                      </p:cBhvr>
                                      <p:to>
                                        <p:strVal val="visible"/>
                                      </p:to>
                                    </p:set>
                                    <p:anim calcmode="lin" valueType="num">
                                      <p:cBhvr additive="base">
                                        <p:cTn id="18" dur="500" fill="hold"/>
                                        <p:tgtEl>
                                          <p:spTgt spid="50183"/>
                                        </p:tgtEl>
                                        <p:attrNameLst>
                                          <p:attrName>ppt_x</p:attrName>
                                        </p:attrNameLst>
                                      </p:cBhvr>
                                      <p:tavLst>
                                        <p:tav tm="0">
                                          <p:val>
                                            <p:strVal val="#ppt_x"/>
                                          </p:val>
                                        </p:tav>
                                        <p:tav tm="100000">
                                          <p:val>
                                            <p:strVal val="#ppt_x"/>
                                          </p:val>
                                        </p:tav>
                                      </p:tavLst>
                                    </p:anim>
                                    <p:anim calcmode="lin" valueType="num">
                                      <p:cBhvr additive="base">
                                        <p:cTn id="19"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755650" y="549275"/>
            <a:ext cx="7632700" cy="935038"/>
          </a:xfrm>
        </p:spPr>
        <p:txBody>
          <a:bodyPr/>
          <a:lstStyle/>
          <a:p>
            <a:pPr eaLnBrk="1" hangingPunct="1">
              <a:lnSpc>
                <a:spcPct val="80000"/>
              </a:lnSpc>
              <a:buFontTx/>
              <a:buNone/>
            </a:pPr>
            <a:r>
              <a:rPr lang="es-ES_tradnl" sz="2800" smtClean="0"/>
              <a:t>Colocas una taza de té cerca de una ventana.</a:t>
            </a:r>
          </a:p>
          <a:p>
            <a:pPr eaLnBrk="1" hangingPunct="1">
              <a:lnSpc>
                <a:spcPct val="80000"/>
              </a:lnSpc>
              <a:buFontTx/>
              <a:buNone/>
            </a:pPr>
            <a:r>
              <a:rPr lang="es-ES_tradnl" sz="2800" smtClean="0"/>
              <a:t>¿Qué sucede en el vidrio?</a:t>
            </a:r>
            <a:endParaRPr lang="es-ES_tradnl" sz="2800" b="1" smtClean="0"/>
          </a:p>
        </p:txBody>
      </p:sp>
      <p:pic>
        <p:nvPicPr>
          <p:cNvPr id="51205" name="Picture 5" descr="taza_de_cafe_humeante28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12875"/>
            <a:ext cx="30241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p:cNvSpPr>
            <a:spLocks noChangeArrowheads="1"/>
          </p:cNvSpPr>
          <p:nvPr/>
        </p:nvSpPr>
        <p:spPr bwMode="auto">
          <a:xfrm>
            <a:off x="539750" y="2205038"/>
            <a:ext cx="4464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¿Cómo se llama este cambio?</a:t>
            </a:r>
          </a:p>
        </p:txBody>
      </p:sp>
      <p:sp>
        <p:nvSpPr>
          <p:cNvPr id="44038" name="Text Box 6"/>
          <p:cNvSpPr txBox="1">
            <a:spLocks noChangeArrowheads="1"/>
          </p:cNvSpPr>
          <p:nvPr/>
        </p:nvSpPr>
        <p:spPr bwMode="auto">
          <a:xfrm>
            <a:off x="1258888" y="4652963"/>
            <a:ext cx="4968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600">
                <a:solidFill>
                  <a:srgbClr val="3333FF"/>
                </a:solidFill>
              </a:rPr>
              <a:t>Condensación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ox(in)">
                                      <p:cBhvr>
                                        <p:cTn id="10" dur="500"/>
                                        <p:tgtEl>
                                          <p:spTgt spid="512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checkerboard(across)">
                                      <p:cBhvr>
                                        <p:cTn id="15" dur="500"/>
                                        <p:tgtEl>
                                          <p:spTgt spid="512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06"/>
                                        </p:tgtEl>
                                        <p:attrNameLst>
                                          <p:attrName>style.visibility</p:attrName>
                                        </p:attrNameLst>
                                      </p:cBhvr>
                                      <p:to>
                                        <p:strVal val="visible"/>
                                      </p:to>
                                    </p:set>
                                    <p:anim calcmode="lin" valueType="num">
                                      <p:cBhvr additive="base">
                                        <p:cTn id="20" dur="500" fill="hold"/>
                                        <p:tgtEl>
                                          <p:spTgt spid="51206"/>
                                        </p:tgtEl>
                                        <p:attrNameLst>
                                          <p:attrName>ppt_x</p:attrName>
                                        </p:attrNameLst>
                                      </p:cBhvr>
                                      <p:tavLst>
                                        <p:tav tm="0">
                                          <p:val>
                                            <p:strVal val="#ppt_x"/>
                                          </p:val>
                                        </p:tav>
                                        <p:tav tm="100000">
                                          <p:val>
                                            <p:strVal val="#ppt_x"/>
                                          </p:val>
                                        </p:tav>
                                      </p:tavLst>
                                    </p:anim>
                                    <p:anim calcmode="lin" valueType="num">
                                      <p:cBhvr additive="base">
                                        <p:cTn id="21"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40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468313" y="404813"/>
            <a:ext cx="81359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600"/>
              <a:t>En invierno podemos observar  nuestra hermosa  cordillera nevada </a:t>
            </a:r>
          </a:p>
          <a:p>
            <a:r>
              <a:rPr lang="es-ES_tradnl" sz="3600"/>
              <a:t>¿Por qué en sus altas cumbres hay nieve?  </a:t>
            </a:r>
          </a:p>
          <a:p>
            <a:r>
              <a:rPr lang="es-ES_tradnl" sz="3600"/>
              <a:t>¿Qué cambio experimenta la nieve en verano?</a:t>
            </a:r>
          </a:p>
        </p:txBody>
      </p:sp>
      <p:pic>
        <p:nvPicPr>
          <p:cNvPr id="54278" name="Picture 6" descr="650258622_97d40ea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357563"/>
            <a:ext cx="40338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684213" y="4221163"/>
            <a:ext cx="27352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5400">
                <a:solidFill>
                  <a:srgbClr val="FF6600"/>
                </a:solidFill>
              </a:rPr>
              <a:t>Fusión</a:t>
            </a:r>
            <a:r>
              <a:rPr lang="es-ES_tradnl" sz="5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box(in)">
                                      <p:cBhvr>
                                        <p:cTn id="7" dur="500"/>
                                        <p:tgtEl>
                                          <p:spTgt spid="5427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4276">
                                            <p:txEl>
                                              <p:pRg st="1" end="1"/>
                                            </p:txEl>
                                          </p:spTgt>
                                        </p:tgtEl>
                                        <p:attrNameLst>
                                          <p:attrName>style.visibility</p:attrName>
                                        </p:attrNameLst>
                                      </p:cBhvr>
                                      <p:to>
                                        <p:strVal val="visible"/>
                                      </p:to>
                                    </p:set>
                                    <p:animEffect transition="in" filter="box(in)">
                                      <p:cBhvr>
                                        <p:cTn id="10" dur="500"/>
                                        <p:tgtEl>
                                          <p:spTgt spid="54276">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4276">
                                            <p:txEl>
                                              <p:pRg st="2" end="2"/>
                                            </p:txEl>
                                          </p:spTgt>
                                        </p:tgtEl>
                                        <p:attrNameLst>
                                          <p:attrName>style.visibility</p:attrName>
                                        </p:attrNameLst>
                                      </p:cBhvr>
                                      <p:to>
                                        <p:strVal val="visible"/>
                                      </p:to>
                                    </p:set>
                                    <p:animEffect transition="in" filter="box(in)">
                                      <p:cBhvr>
                                        <p:cTn id="13" dur="500"/>
                                        <p:tgtEl>
                                          <p:spTgt spid="5427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4278"/>
                                        </p:tgtEl>
                                        <p:attrNameLst>
                                          <p:attrName>style.visibility</p:attrName>
                                        </p:attrNameLst>
                                      </p:cBhvr>
                                      <p:to>
                                        <p:strVal val="visible"/>
                                      </p:to>
                                    </p:set>
                                    <p:anim calcmode="lin" valueType="num">
                                      <p:cBhvr additive="base">
                                        <p:cTn id="18" dur="500" fill="hold"/>
                                        <p:tgtEl>
                                          <p:spTgt spid="54278"/>
                                        </p:tgtEl>
                                        <p:attrNameLst>
                                          <p:attrName>ppt_x</p:attrName>
                                        </p:attrNameLst>
                                      </p:cBhvr>
                                      <p:tavLst>
                                        <p:tav tm="0">
                                          <p:val>
                                            <p:strVal val="#ppt_x"/>
                                          </p:val>
                                        </p:tav>
                                        <p:tav tm="100000">
                                          <p:val>
                                            <p:strVal val="#ppt_x"/>
                                          </p:val>
                                        </p:tav>
                                      </p:tavLst>
                                    </p:anim>
                                    <p:anim calcmode="lin" valueType="num">
                                      <p:cBhvr additive="base">
                                        <p:cTn id="19"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539750" y="476250"/>
            <a:ext cx="7993063" cy="1657350"/>
          </a:xfrm>
        </p:spPr>
        <p:txBody>
          <a:bodyPr/>
          <a:lstStyle/>
          <a:p>
            <a:pPr eaLnBrk="1" hangingPunct="1">
              <a:lnSpc>
                <a:spcPct val="80000"/>
              </a:lnSpc>
              <a:buFontTx/>
              <a:buNone/>
            </a:pPr>
            <a:r>
              <a:rPr lang="es-ES_tradnl" sz="2800" smtClean="0"/>
              <a:t>   Muchas veces en el verano has colocado agua  en una cubeta y las has puesto en el freezer del refrigerador.</a:t>
            </a:r>
          </a:p>
          <a:p>
            <a:pPr eaLnBrk="1" hangingPunct="1">
              <a:lnSpc>
                <a:spcPct val="80000"/>
              </a:lnSpc>
              <a:buFontTx/>
              <a:buNone/>
            </a:pPr>
            <a:r>
              <a:rPr lang="es-ES_tradnl" sz="2800" smtClean="0"/>
              <a:t> </a:t>
            </a:r>
          </a:p>
        </p:txBody>
      </p:sp>
      <p:pic>
        <p:nvPicPr>
          <p:cNvPr id="53253" name="Picture 5" descr="cubos-hielo-l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12875"/>
            <a:ext cx="4392613"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68313" y="1916113"/>
            <a:ext cx="31670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¿Qué le sucede al agua?</a:t>
            </a:r>
            <a:endParaRPr lang="es-ES_tradnl" sz="3200" b="1"/>
          </a:p>
          <a:p>
            <a:r>
              <a:rPr lang="es-ES_tradnl" sz="3200"/>
              <a:t>¿Cómo se llama este cambio?</a:t>
            </a:r>
          </a:p>
        </p:txBody>
      </p:sp>
      <p:sp>
        <p:nvSpPr>
          <p:cNvPr id="46086" name="Text Box 6"/>
          <p:cNvSpPr txBox="1">
            <a:spLocks noChangeArrowheads="1"/>
          </p:cNvSpPr>
          <p:nvPr/>
        </p:nvSpPr>
        <p:spPr bwMode="auto">
          <a:xfrm>
            <a:off x="827088" y="4941888"/>
            <a:ext cx="583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000">
                <a:solidFill>
                  <a:srgbClr val="3333FF"/>
                </a:solidFill>
              </a:rPr>
              <a:t>Solidificación </a:t>
            </a:r>
          </a:p>
        </p:txBody>
      </p:sp>
      <p:pic>
        <p:nvPicPr>
          <p:cNvPr id="46088" name="Picture 8" descr="cubos-de-hielo-azules-thumb69389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284538"/>
            <a:ext cx="18002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in)">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in)">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checkerboard(across)">
                                      <p:cBhvr>
                                        <p:cTn id="17" dur="500"/>
                                        <p:tgtEl>
                                          <p:spTgt spid="53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608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3254"/>
                                        </p:tgtEl>
                                        <p:attrNameLst>
                                          <p:attrName>style.visibility</p:attrName>
                                        </p:attrNameLst>
                                      </p:cBhvr>
                                      <p:to>
                                        <p:strVal val="visible"/>
                                      </p:to>
                                    </p:set>
                                    <p:anim calcmode="lin" valueType="num">
                                      <p:cBhvr additive="base">
                                        <p:cTn id="26" dur="500" fill="hold"/>
                                        <p:tgtEl>
                                          <p:spTgt spid="53254"/>
                                        </p:tgtEl>
                                        <p:attrNameLst>
                                          <p:attrName>ppt_x</p:attrName>
                                        </p:attrNameLst>
                                      </p:cBhvr>
                                      <p:tavLst>
                                        <p:tav tm="0">
                                          <p:val>
                                            <p:strVal val="#ppt_x"/>
                                          </p:val>
                                        </p:tav>
                                        <p:tav tm="100000">
                                          <p:val>
                                            <p:strVal val="#ppt_x"/>
                                          </p:val>
                                        </p:tav>
                                      </p:tavLst>
                                    </p:anim>
                                    <p:anim calcmode="lin" valueType="num">
                                      <p:cBhvr additive="base">
                                        <p:cTn id="27"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60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5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2099279309_faf44843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16113"/>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395288" y="620713"/>
            <a:ext cx="8497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¿Qué le pasa a la vela al estar encendida?</a:t>
            </a:r>
            <a:endParaRPr lang="es-ES_tradnl" sz="3200" b="1"/>
          </a:p>
          <a:p>
            <a:r>
              <a:rPr lang="es-ES_tradnl" sz="3200"/>
              <a:t>¿Qué cambio experimenta cuando se derrite?</a:t>
            </a:r>
          </a:p>
        </p:txBody>
      </p:sp>
      <p:sp>
        <p:nvSpPr>
          <p:cNvPr id="47109" name="Rectangle 5"/>
          <p:cNvSpPr>
            <a:spLocks noChangeArrowheads="1"/>
          </p:cNvSpPr>
          <p:nvPr/>
        </p:nvSpPr>
        <p:spPr bwMode="auto">
          <a:xfrm>
            <a:off x="611188" y="2708275"/>
            <a:ext cx="45624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¿Qué le pasa a la esperma </a:t>
            </a:r>
          </a:p>
          <a:p>
            <a:r>
              <a:rPr lang="es-ES_tradnl" sz="3200"/>
              <a:t>cuando cae al plato?</a:t>
            </a:r>
            <a:endParaRPr lang="es-ES_tradnl" sz="3200" b="1"/>
          </a:p>
          <a:p>
            <a:r>
              <a:rPr lang="es-ES_tradnl" sz="3200"/>
              <a:t>¿Cómo se llama </a:t>
            </a:r>
          </a:p>
          <a:p>
            <a:r>
              <a:rPr lang="es-ES_tradnl" sz="3200"/>
              <a:t> ese cambio?</a:t>
            </a:r>
          </a:p>
        </p:txBody>
      </p:sp>
      <p:sp>
        <p:nvSpPr>
          <p:cNvPr id="47110" name="Text Box 6"/>
          <p:cNvSpPr txBox="1">
            <a:spLocks noChangeArrowheads="1"/>
          </p:cNvSpPr>
          <p:nvPr/>
        </p:nvSpPr>
        <p:spPr bwMode="auto">
          <a:xfrm>
            <a:off x="2484438" y="1844675"/>
            <a:ext cx="1849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4000">
                <a:solidFill>
                  <a:srgbClr val="FF6600"/>
                </a:solidFill>
              </a:rPr>
              <a:t>Fusión </a:t>
            </a:r>
          </a:p>
        </p:txBody>
      </p:sp>
      <p:sp>
        <p:nvSpPr>
          <p:cNvPr id="47111" name="Text Box 7"/>
          <p:cNvSpPr txBox="1">
            <a:spLocks noChangeArrowheads="1"/>
          </p:cNvSpPr>
          <p:nvPr/>
        </p:nvSpPr>
        <p:spPr bwMode="auto">
          <a:xfrm>
            <a:off x="755650" y="5373688"/>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600">
                <a:solidFill>
                  <a:srgbClr val="3333FF"/>
                </a:solidFill>
              </a:rPr>
              <a:t>Solidificación</a:t>
            </a:r>
            <a:r>
              <a:rPr lang="es-ES_tradnl"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box(in)">
                                      <p:cBhvr>
                                        <p:cTn id="7" dur="500"/>
                                        <p:tgtEl>
                                          <p:spTgt spid="55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checkerboard(across)">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711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10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0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7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69" name="Picture 77" descr="ban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773238"/>
            <a:ext cx="43783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70" name="Text Box 78"/>
          <p:cNvSpPr txBox="1">
            <a:spLocks noChangeArrowheads="1"/>
          </p:cNvSpPr>
          <p:nvPr/>
        </p:nvSpPr>
        <p:spPr bwMode="auto">
          <a:xfrm>
            <a:off x="684213" y="620713"/>
            <a:ext cx="69834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3600" dirty="0"/>
              <a:t>¿Qué le pasa a las </a:t>
            </a:r>
            <a:r>
              <a:rPr lang="es-ES_tradnl" sz="3600" dirty="0" smtClean="0"/>
              <a:t>paredes </a:t>
            </a:r>
            <a:r>
              <a:rPr lang="es-ES_tradnl" sz="3600" dirty="0"/>
              <a:t>del baño cuando recién sales de la ducha? </a:t>
            </a:r>
          </a:p>
        </p:txBody>
      </p:sp>
      <p:sp>
        <p:nvSpPr>
          <p:cNvPr id="33871" name="Rectangle 79"/>
          <p:cNvSpPr>
            <a:spLocks noChangeArrowheads="1"/>
          </p:cNvSpPr>
          <p:nvPr/>
        </p:nvSpPr>
        <p:spPr bwMode="auto">
          <a:xfrm>
            <a:off x="684213" y="2924175"/>
            <a:ext cx="28082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s-ES_tradnl" sz="3200"/>
              <a:t>¿Cómo se llama ese cambio?</a:t>
            </a:r>
          </a:p>
        </p:txBody>
      </p:sp>
      <p:sp>
        <p:nvSpPr>
          <p:cNvPr id="48134" name="Text Box 6"/>
          <p:cNvSpPr txBox="1">
            <a:spLocks noChangeArrowheads="1"/>
          </p:cNvSpPr>
          <p:nvPr/>
        </p:nvSpPr>
        <p:spPr bwMode="auto">
          <a:xfrm>
            <a:off x="971550" y="5516563"/>
            <a:ext cx="3889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000">
                <a:solidFill>
                  <a:srgbClr val="3333FF"/>
                </a:solidFill>
              </a:rPr>
              <a:t>Condensación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70">
                                            <p:txEl>
                                              <p:pRg st="0" end="0"/>
                                            </p:txEl>
                                          </p:spTgt>
                                        </p:tgtEl>
                                        <p:attrNameLst>
                                          <p:attrName>style.visibility</p:attrName>
                                        </p:attrNameLst>
                                      </p:cBhvr>
                                      <p:to>
                                        <p:strVal val="visible"/>
                                      </p:to>
                                    </p:set>
                                    <p:animEffect transition="in" filter="box(in)">
                                      <p:cBhvr>
                                        <p:cTn id="7" dur="500"/>
                                        <p:tgtEl>
                                          <p:spTgt spid="338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869"/>
                                        </p:tgtEl>
                                        <p:attrNameLst>
                                          <p:attrName>style.visibility</p:attrName>
                                        </p:attrNameLst>
                                      </p:cBhvr>
                                      <p:to>
                                        <p:strVal val="visible"/>
                                      </p:to>
                                    </p:set>
                                    <p:animEffect transition="in" filter="blinds(horizontal)">
                                      <p:cBhvr>
                                        <p:cTn id="12" dur="500"/>
                                        <p:tgtEl>
                                          <p:spTgt spid="33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871"/>
                                        </p:tgtEl>
                                        <p:attrNameLst>
                                          <p:attrName>style.visibility</p:attrName>
                                        </p:attrNameLst>
                                      </p:cBhvr>
                                      <p:to>
                                        <p:strVal val="visible"/>
                                      </p:to>
                                    </p:set>
                                    <p:anim calcmode="lin" valueType="num">
                                      <p:cBhvr additive="base">
                                        <p:cTn id="17" dur="500" fill="hold"/>
                                        <p:tgtEl>
                                          <p:spTgt spid="33871"/>
                                        </p:tgtEl>
                                        <p:attrNameLst>
                                          <p:attrName>ppt_x</p:attrName>
                                        </p:attrNameLst>
                                      </p:cBhvr>
                                      <p:tavLst>
                                        <p:tav tm="0">
                                          <p:val>
                                            <p:strVal val="#ppt_x"/>
                                          </p:val>
                                        </p:tav>
                                        <p:tav tm="100000">
                                          <p:val>
                                            <p:strVal val="#ppt_x"/>
                                          </p:val>
                                        </p:tav>
                                      </p:tavLst>
                                    </p:anim>
                                    <p:anim calcmode="lin" valueType="num">
                                      <p:cBhvr additive="base">
                                        <p:cTn id="18" dur="500" fill="hold"/>
                                        <p:tgtEl>
                                          <p:spTgt spid="3387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hel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24463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7" descr="heladoCereza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276475"/>
            <a:ext cx="3273425"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AutoShape 8"/>
          <p:cNvSpPr>
            <a:spLocks noChangeArrowheads="1"/>
          </p:cNvSpPr>
          <p:nvPr/>
        </p:nvSpPr>
        <p:spPr bwMode="auto">
          <a:xfrm>
            <a:off x="3276600" y="3141663"/>
            <a:ext cx="1800225" cy="720725"/>
          </a:xfrm>
          <a:prstGeom prst="rightArrow">
            <a:avLst>
              <a:gd name="adj1" fmla="val 50000"/>
              <a:gd name="adj2" fmla="val 62445"/>
            </a:avLst>
          </a:prstGeom>
          <a:solidFill>
            <a:schemeClr val="accent1"/>
          </a:solidFill>
          <a:ln w="9525">
            <a:solidFill>
              <a:schemeClr val="tx1"/>
            </a:solidFill>
            <a:miter lim="800000"/>
            <a:headEnd/>
            <a:tailEnd/>
          </a:ln>
        </p:spPr>
        <p:txBody>
          <a:bodyPr wrap="none" anchor="ctr"/>
          <a:lstStyle/>
          <a:p>
            <a:pPr algn="ctr"/>
            <a:endParaRPr lang="es-ES">
              <a:solidFill>
                <a:srgbClr val="00CC99"/>
              </a:solidFill>
            </a:endParaRPr>
          </a:p>
        </p:txBody>
      </p:sp>
      <p:sp>
        <p:nvSpPr>
          <p:cNvPr id="60425" name="Text Box 9"/>
          <p:cNvSpPr txBox="1">
            <a:spLocks noChangeArrowheads="1"/>
          </p:cNvSpPr>
          <p:nvPr/>
        </p:nvSpPr>
        <p:spPr bwMode="auto">
          <a:xfrm>
            <a:off x="1187450" y="260350"/>
            <a:ext cx="6480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000"/>
              <a:t>¿Qué cambio se produjo en este helado?</a:t>
            </a:r>
          </a:p>
        </p:txBody>
      </p:sp>
      <p:sp>
        <p:nvSpPr>
          <p:cNvPr id="49159" name="Text Box 7"/>
          <p:cNvSpPr txBox="1">
            <a:spLocks noChangeArrowheads="1"/>
          </p:cNvSpPr>
          <p:nvPr/>
        </p:nvSpPr>
        <p:spPr bwMode="auto">
          <a:xfrm>
            <a:off x="3708400" y="5229225"/>
            <a:ext cx="22320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4800">
                <a:solidFill>
                  <a:srgbClr val="FF6600"/>
                </a:solidFill>
              </a:rPr>
              <a:t>Fusión</a:t>
            </a:r>
            <a:r>
              <a:rPr lang="es-ES_tradnl" sz="400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25">
                                            <p:txEl>
                                              <p:pRg st="0" end="0"/>
                                            </p:txEl>
                                          </p:spTgt>
                                        </p:tgtEl>
                                        <p:attrNameLst>
                                          <p:attrName>style.visibility</p:attrName>
                                        </p:attrNameLst>
                                      </p:cBhvr>
                                      <p:to>
                                        <p:strVal val="visible"/>
                                      </p:to>
                                    </p:set>
                                    <p:animEffect transition="in" filter="checkerboard(across)">
                                      <p:cBhvr>
                                        <p:cTn id="7" dur="500"/>
                                        <p:tgtEl>
                                          <p:spTgt spid="604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checkerboard(across)">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grpId="0" nodeType="clickEffect">
                                  <p:stCondLst>
                                    <p:cond delay="0"/>
                                  </p:stCondLst>
                                  <p:childTnLst>
                                    <p:animMotion origin="layout" path="M -0.10642 -0.00023 L 0.14358 -0.00023 " pathEditMode="relative" rAng="0" ptsTypes="AA">
                                      <p:cBhvr>
                                        <p:cTn id="16" dur="2000" fill="hold"/>
                                        <p:tgtEl>
                                          <p:spTgt spid="60424"/>
                                        </p:tgtEl>
                                        <p:attrNameLst>
                                          <p:attrName>ppt_x</p:attrName>
                                          <p:attrName>ppt_y</p:attrName>
                                        </p:attrNameLst>
                                      </p:cBhvr>
                                      <p:rCtr x="12500"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60423"/>
                                        </p:tgtEl>
                                        <p:attrNameLst>
                                          <p:attrName>style.visibility</p:attrName>
                                        </p:attrNameLst>
                                      </p:cBhvr>
                                      <p:to>
                                        <p:strVal val="visible"/>
                                      </p:to>
                                    </p:set>
                                    <p:animEffect transition="in" filter="checkerboard(across)">
                                      <p:cBhvr>
                                        <p:cTn id="21" dur="500"/>
                                        <p:tgtEl>
                                          <p:spTgt spid="604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91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col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97325"/>
            <a:ext cx="3170237"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6"/>
          <p:cNvSpPr txBox="1">
            <a:spLocks noChangeArrowheads="1"/>
          </p:cNvSpPr>
          <p:nvPr/>
        </p:nvSpPr>
        <p:spPr bwMode="auto">
          <a:xfrm>
            <a:off x="611188" y="333375"/>
            <a:ext cx="6048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400" b="1"/>
              <a:t>     Los metales provienen de rocas naturales. Para llegar a formar los objetos estos metales pasan por varios cambios de estado. Entre ellos un proceso de fundición a temperaturas muy altas para transformarlos en estado líquido. Después  se vacía en molde, donde se enfría hasta solidificarse y convertirse en diversos objetos.</a:t>
            </a:r>
            <a:r>
              <a:rPr lang="es-ES_tradnl" sz="2400"/>
              <a:t> </a:t>
            </a:r>
          </a:p>
        </p:txBody>
      </p:sp>
      <p:pic>
        <p:nvPicPr>
          <p:cNvPr id="54276" name="Picture 8" descr="FIGURAS%20DE%20COB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49275"/>
            <a:ext cx="188118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005263"/>
            <a:ext cx="4105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www.rmm.cl/usuarios/gloncochino/imagen/cambios%20de%20estado_esquema.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8313" y="476250"/>
            <a:ext cx="80645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www.rmm.cl/usuarios/gloncochino/imagen/la%20materia%20y%20sus%20estado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750" y="836613"/>
            <a:ext cx="813752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755650" y="692150"/>
            <a:ext cx="7920038" cy="2952750"/>
          </a:xfrm>
        </p:spPr>
        <p:txBody>
          <a:bodyPr/>
          <a:lstStyle/>
          <a:p>
            <a:pPr eaLnBrk="1" hangingPunct="1">
              <a:lnSpc>
                <a:spcPct val="80000"/>
              </a:lnSpc>
              <a:buFontTx/>
              <a:buNone/>
            </a:pPr>
            <a:r>
              <a:rPr lang="es-ES_tradnl" sz="3600" smtClean="0"/>
              <a:t>				</a:t>
            </a:r>
            <a:endParaRPr lang="es-ES_tradnl" sz="4000" b="1" smtClean="0"/>
          </a:p>
          <a:p>
            <a:pPr eaLnBrk="1" hangingPunct="1">
              <a:lnSpc>
                <a:spcPct val="80000"/>
              </a:lnSpc>
              <a:buFontTx/>
              <a:buNone/>
            </a:pPr>
            <a:r>
              <a:rPr lang="es-ES_tradnl" sz="3600" smtClean="0"/>
              <a:t>        Es la  </a:t>
            </a:r>
            <a:r>
              <a:rPr lang="es-ES_tradnl" sz="3600" smtClean="0">
                <a:solidFill>
                  <a:schemeClr val="accent2"/>
                </a:solidFill>
              </a:rPr>
              <a:t>fuerza de atracción </a:t>
            </a:r>
            <a:r>
              <a:rPr lang="es-ES_tradnl" sz="3600" smtClean="0"/>
              <a:t>que la Tierra ejerce sobre un cuerpo. Se mide con un </a:t>
            </a:r>
            <a:r>
              <a:rPr lang="es-ES_tradnl" sz="3600" smtClean="0">
                <a:solidFill>
                  <a:schemeClr val="accent2"/>
                </a:solidFill>
              </a:rPr>
              <a:t>dinamómetro</a:t>
            </a:r>
            <a:r>
              <a:rPr lang="es-ES_tradnl" sz="3600" smtClean="0"/>
              <a:t> y su unidad de medida es el Newton (N). No es lo mismo peso y  masa.</a:t>
            </a:r>
            <a:endParaRPr lang="es-ES_tradnl" sz="1800" smtClean="0"/>
          </a:p>
        </p:txBody>
      </p:sp>
      <p:pic>
        <p:nvPicPr>
          <p:cNvPr id="57349" name="Picture 5" descr="instrumentos-medicion-pe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3573463"/>
            <a:ext cx="1319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new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9366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dinamome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573463"/>
            <a:ext cx="198596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descr="dinamometro-digital-20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789363"/>
            <a:ext cx="17764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2771775" y="260350"/>
            <a:ext cx="2935288" cy="1006475"/>
          </a:xfrm>
          <a:prstGeom prst="rect">
            <a:avLst/>
          </a:prstGeom>
          <a:solidFill>
            <a:srgbClr val="F5F5A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6000" b="1"/>
              <a:t>El Peso</a:t>
            </a:r>
          </a:p>
        </p:txBody>
      </p:sp>
    </p:spTree>
    <p:extLst>
      <p:ext uri="{BB962C8B-B14F-4D97-AF65-F5344CB8AC3E}">
        <p14:creationId xmlns:p14="http://schemas.microsoft.com/office/powerpoint/2010/main" val="95094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in)">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229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7347">
                                            <p:txEl>
                                              <p:pRg st="0" end="0"/>
                                            </p:txEl>
                                          </p:spTgt>
                                        </p:tgtEl>
                                        <p:attrNameLst>
                                          <p:attrName>style.visibility</p:attrName>
                                        </p:attrNameLst>
                                      </p:cBhvr>
                                      <p:to>
                                        <p:strVal val="visible"/>
                                      </p:to>
                                    </p:set>
                                  </p:childTnLst>
                                </p:cTn>
                              </p:par>
                              <p:par>
                                <p:cTn id="20" presetID="4" presetClass="entr" presetSubtype="16" fill="hold" nodeType="withEffect">
                                  <p:stCondLst>
                                    <p:cond delay="0"/>
                                  </p:stCondLst>
                                  <p:childTnLst>
                                    <p:set>
                                      <p:cBhvr>
                                        <p:cTn id="21" dur="1" fill="hold">
                                          <p:stCondLst>
                                            <p:cond delay="0"/>
                                          </p:stCondLst>
                                        </p:cTn>
                                        <p:tgtEl>
                                          <p:spTgt spid="57347">
                                            <p:txEl>
                                              <p:pRg st="1" end="1"/>
                                            </p:txEl>
                                          </p:spTgt>
                                        </p:tgtEl>
                                        <p:attrNameLst>
                                          <p:attrName>style.visibility</p:attrName>
                                        </p:attrNameLst>
                                      </p:cBhvr>
                                      <p:to>
                                        <p:strVal val="visible"/>
                                      </p:to>
                                    </p:set>
                                    <p:animEffect transition="in" filter="box(in)">
                                      <p:cBhvr>
                                        <p:cTn id="22" dur="500"/>
                                        <p:tgtEl>
                                          <p:spTgt spid="5734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7353"/>
                                        </p:tgtEl>
                                        <p:attrNameLst>
                                          <p:attrName>style.visibility</p:attrName>
                                        </p:attrNameLst>
                                      </p:cBhvr>
                                      <p:to>
                                        <p:strVal val="visible"/>
                                      </p:to>
                                    </p:set>
                                    <p:animEffect transition="in" filter="box(in)">
                                      <p:cBhvr>
                                        <p:cTn id="27" dur="500"/>
                                        <p:tgtEl>
                                          <p:spTgt spid="573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7357"/>
                                        </p:tgtEl>
                                        <p:attrNameLst>
                                          <p:attrName>style.visibility</p:attrName>
                                        </p:attrNameLst>
                                      </p:cBhvr>
                                      <p:to>
                                        <p:strVal val="visible"/>
                                      </p:to>
                                    </p:set>
                                    <p:animEffect transition="in" filter="box(in)">
                                      <p:cBhvr>
                                        <p:cTn id="32" dur="500"/>
                                        <p:tgtEl>
                                          <p:spTgt spid="573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7349"/>
                                        </p:tgtEl>
                                        <p:attrNameLst>
                                          <p:attrName>style.visibility</p:attrName>
                                        </p:attrNameLst>
                                      </p:cBhvr>
                                      <p:to>
                                        <p:strVal val="visible"/>
                                      </p:to>
                                    </p:set>
                                    <p:animEffect transition="in" filter="box(in)">
                                      <p:cBhvr>
                                        <p:cTn id="37" dur="500"/>
                                        <p:tgtEl>
                                          <p:spTgt spid="573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repaso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7704138"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539750" y="784225"/>
            <a:ext cx="705643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CL" sz="3200" b="1"/>
              <a:t>Enlaces para aprender más</a:t>
            </a:r>
          </a:p>
          <a:p>
            <a:pPr algn="ctr"/>
            <a:r>
              <a:rPr lang="es-CL" sz="3200" b="1"/>
              <a:t>(sólo tienes que abrir el hipervínculo)</a:t>
            </a:r>
            <a:endParaRPr lang="es-ES_tradnl"/>
          </a:p>
          <a:p>
            <a:pPr algn="ctr"/>
            <a:endParaRPr lang="es-ES_tradnl"/>
          </a:p>
          <a:p>
            <a:pPr algn="ctr"/>
            <a:r>
              <a:rPr lang="es-CL">
                <a:hlinkClick r:id="rId2"/>
              </a:rPr>
              <a:t>http://www.youtube.com/watch?v=aThxOsHVpQk&amp;feature=PlayList&amp;p=5C9FD34A98ACAC99&amp;index=4</a:t>
            </a:r>
            <a:endParaRPr lang="es-ES_tradnl"/>
          </a:p>
          <a:p>
            <a:pPr algn="ctr"/>
            <a:r>
              <a:rPr lang="es-CL">
                <a:hlinkClick r:id="rId3"/>
              </a:rPr>
              <a:t>http://www.youtube.com/watch?v=c4EP-</a:t>
            </a:r>
          </a:p>
          <a:p>
            <a:pPr algn="ctr"/>
            <a:r>
              <a:rPr lang="es-CL">
                <a:hlinkClick r:id="rId3"/>
              </a:rPr>
              <a:t>7cbpQY&amp;feature=PlayList&amp;p=5C9FD34A98ACAC99&amp;index=1</a:t>
            </a:r>
            <a:endParaRPr lang="es-ES_tradnl"/>
          </a:p>
          <a:p>
            <a:pPr algn="ctr"/>
            <a:r>
              <a:rPr lang="es-CL">
                <a:hlinkClick r:id="rId4"/>
              </a:rPr>
              <a:t>http://www.youtube.com/watch?v=0VuabmeLa4I&amp;feature=related</a:t>
            </a:r>
            <a:endParaRPr lang="es-CL"/>
          </a:p>
          <a:p>
            <a:pPr algn="ctr"/>
            <a:r>
              <a:rPr lang="es-CL"/>
              <a:t>El ciclo del agua.  </a:t>
            </a:r>
            <a:r>
              <a:rPr lang="es-CL">
                <a:hlinkClick r:id="rId5"/>
              </a:rPr>
              <a:t>http://www.youtube.com/watch?v=gB3pz32Da5k</a:t>
            </a:r>
            <a:endParaRPr lang="es-ES_tradnl"/>
          </a:p>
          <a:p>
            <a:pPr algn="ctr"/>
            <a:r>
              <a:rPr lang="es-CL"/>
              <a:t>Importante….</a:t>
            </a:r>
            <a:r>
              <a:rPr lang="es-CL">
                <a:hlinkClick r:id="rId6"/>
              </a:rPr>
              <a:t>http://www.wikisaber.es/Contenidos/LObjects/melt_boiling_point/index.html</a:t>
            </a:r>
            <a:endParaRPr lang="es-CL"/>
          </a:p>
          <a:p>
            <a:pPr algn="ctr"/>
            <a:r>
              <a:rPr lang="es-CL">
                <a:hlinkClick r:id="rId7"/>
              </a:rPr>
              <a:t>http://www.wikisaber.es/Contenidos/LObjects/change_of_state_water_sim/index.html</a:t>
            </a:r>
            <a:endParaRPr lang="es-CL"/>
          </a:p>
        </p:txBody>
      </p:sp>
      <p:pic>
        <p:nvPicPr>
          <p:cNvPr id="53252" name="Picture 7" descr="3claquetas-clapbord-thum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549275"/>
            <a:ext cx="16716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trips(downLeft)">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CuadroTexto"/>
          <p:cNvSpPr txBox="1">
            <a:spLocks noChangeArrowheads="1"/>
          </p:cNvSpPr>
          <p:nvPr/>
        </p:nvSpPr>
        <p:spPr bwMode="auto">
          <a:xfrm>
            <a:off x="1143000" y="4143375"/>
            <a:ext cx="7572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a:t>Es la fuerza que hace que las cosas caigan y no se mantengan flotando.</a:t>
            </a:r>
          </a:p>
          <a:p>
            <a:pPr eaLnBrk="1" hangingPunct="1"/>
            <a:r>
              <a:rPr lang="es-ES" sz="3200"/>
              <a:t>¿Quién fue Isaac Newton?</a:t>
            </a:r>
          </a:p>
        </p:txBody>
      </p:sp>
      <p:pic>
        <p:nvPicPr>
          <p:cNvPr id="13315" name="Picture 4" descr="http://killuminati2012.files.wordpress.com/2009/12/grave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571500"/>
            <a:ext cx="61436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40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p:cNvSpPr txBox="1">
            <a:spLocks noChangeArrowheads="1"/>
          </p:cNvSpPr>
          <p:nvPr/>
        </p:nvSpPr>
        <p:spPr bwMode="auto">
          <a:xfrm>
            <a:off x="500063" y="642938"/>
            <a:ext cx="84296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a:t>         Hay muchas maneras de cambiar el aspecto de la materia. Es posible cambiar la forma, la masa, el volumen o también hacer que pase de un estado a otro si se aplica</a:t>
            </a:r>
            <a:r>
              <a:rPr lang="es-ES" sz="2800">
                <a:solidFill>
                  <a:srgbClr val="FF0000"/>
                </a:solidFill>
              </a:rPr>
              <a:t> calor </a:t>
            </a:r>
            <a:r>
              <a:rPr lang="es-ES" sz="2800"/>
              <a:t>. Sin embargo, aunque cambie de estado, se mantiene el tipo de materia.  Por ejemplo el agua:</a:t>
            </a:r>
          </a:p>
        </p:txBody>
      </p:sp>
      <p:pic>
        <p:nvPicPr>
          <p:cNvPr id="14339" name="Picture 2" descr="http://centros3.pntic.mec.es/cp.nueva.escuela/blog/Pages/03-22_Agua/agua3est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429000"/>
            <a:ext cx="73548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32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p:cTn id="11" dur="1000" fill="hold"/>
                                        <p:tgtEl>
                                          <p:spTgt spid="14339"/>
                                        </p:tgtEl>
                                        <p:attrNameLst>
                                          <p:attrName>ppt_w</p:attrName>
                                        </p:attrNameLst>
                                      </p:cBhvr>
                                      <p:tavLst>
                                        <p:tav tm="0">
                                          <p:val>
                                            <p:strVal val="#ppt_w*0.70"/>
                                          </p:val>
                                        </p:tav>
                                        <p:tav tm="100000">
                                          <p:val>
                                            <p:strVal val="#ppt_w"/>
                                          </p:val>
                                        </p:tav>
                                      </p:tavLst>
                                    </p:anim>
                                    <p:anim calcmode="lin" valueType="num">
                                      <p:cBhvr>
                                        <p:cTn id="12" dur="1000" fill="hold"/>
                                        <p:tgtEl>
                                          <p:spTgt spid="14339"/>
                                        </p:tgtEl>
                                        <p:attrNameLst>
                                          <p:attrName>ppt_h</p:attrName>
                                        </p:attrNameLst>
                                      </p:cBhvr>
                                      <p:tavLst>
                                        <p:tav tm="0">
                                          <p:val>
                                            <p:strVal val="#ppt_h"/>
                                          </p:val>
                                        </p:tav>
                                        <p:tav tm="100000">
                                          <p:val>
                                            <p:strVal val="#ppt_h"/>
                                          </p:val>
                                        </p:tav>
                                      </p:tavLst>
                                    </p:anim>
                                    <p:animEffect transition="in" filter="fade">
                                      <p:cBhvr>
                                        <p:cTn id="13"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83568" y="836712"/>
            <a:ext cx="8143875" cy="2206575"/>
          </a:xfrm>
        </p:spPr>
        <p:txBody>
          <a:bodyPr>
            <a:normAutofit fontScale="90000"/>
          </a:bodyPr>
          <a:lstStyle/>
          <a:p>
            <a:pPr algn="just" eaLnBrk="1" hangingPunct="1"/>
            <a:r>
              <a:rPr lang="es-ES_tradnl" sz="3200" dirty="0" smtClean="0"/>
              <a:t> Todo lo que nos rodea está formado por materia. La materia en nuestro planeta  puede encontrarse en tres estados: sólido, líquido y gaseoso y </a:t>
            </a:r>
            <a:r>
              <a:rPr lang="es-ES_tradnl" sz="3200" dirty="0" smtClean="0">
                <a:solidFill>
                  <a:srgbClr val="FF0000"/>
                </a:solidFill>
              </a:rPr>
              <a:t>plasma</a:t>
            </a:r>
            <a:r>
              <a:rPr lang="es-ES_tradnl" sz="3200" dirty="0" smtClean="0"/>
              <a:t>. </a:t>
            </a:r>
            <a:br>
              <a:rPr lang="es-ES_tradnl" sz="3200" dirty="0" smtClean="0"/>
            </a:br>
            <a:r>
              <a:rPr lang="es-ES_tradnl" sz="3200" dirty="0"/>
              <a:t/>
            </a:r>
            <a:br>
              <a:rPr lang="es-ES_tradnl" sz="3200" dirty="0"/>
            </a:br>
            <a:r>
              <a:rPr lang="es-ES_tradnl" sz="3200" dirty="0" smtClean="0"/>
              <a:t>El agua la podemos encontrar en los tres estados.  </a:t>
            </a:r>
          </a:p>
        </p:txBody>
      </p:sp>
      <p:pic>
        <p:nvPicPr>
          <p:cNvPr id="5123" name="Picture 8" descr="http://3.bp.blogspot.com/_UX0yoB4HzLA/R5OpQ3haRFI/AAAAAAAABZ8/EDrCHpo0hvc/s320/est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56992"/>
            <a:ext cx="507206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slide(fromBottom)">
                                      <p:cBhvr>
                                        <p:cTn id="1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885</TotalTime>
  <Words>1448</Words>
  <Application>Microsoft Office PowerPoint</Application>
  <PresentationFormat>Presentación en pantalla (4:3)</PresentationFormat>
  <Paragraphs>176</Paragraphs>
  <Slides>61</Slides>
  <Notes>1</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Flujo</vt:lpstr>
      <vt:lpstr>Presentación de PowerPoint</vt:lpstr>
      <vt:lpstr>  Es la propiedad que indica la cantidad de materia que posee un cuerpo.      Se mide con una balanza y sus unidades de medidas principales  son el  gramo (g) y el kilogramo (k)  </vt:lpstr>
      <vt:lpstr>Presentación de PowerPoint</vt:lpstr>
      <vt:lpstr>Presentación de PowerPoint</vt:lpstr>
      <vt:lpstr>Presentación de PowerPoint</vt:lpstr>
      <vt:lpstr>Presentación de PowerPoint</vt:lpstr>
      <vt:lpstr>Presentación de PowerPoint</vt:lpstr>
      <vt:lpstr>Presentación de PowerPoint</vt:lpstr>
      <vt:lpstr> Todo lo que nos rodea está formado por materia. La materia en nuestro planeta  puede encontrarse en tres estados: sólido, líquido y gaseoso y plasma.   El agua la podemos encontrar en los tres estados.  </vt:lpstr>
      <vt:lpstr>Los estados de la materia</vt:lpstr>
      <vt:lpstr>Presentación de PowerPoint</vt:lpstr>
      <vt:lpstr>Presentación de PowerPoint</vt:lpstr>
      <vt:lpstr>Presentación de PowerPoint</vt:lpstr>
      <vt:lpstr>Los Líquidos</vt:lpstr>
      <vt:lpstr>Presentación de PowerPoint</vt:lpstr>
      <vt:lpstr>Presentación de PowerPoint</vt:lpstr>
      <vt:lpstr>Los gases</vt:lpstr>
      <vt:lpstr>Presentación de PowerPoint</vt:lpstr>
      <vt:lpstr>Presentación de PowerPoint</vt:lpstr>
      <vt:lpstr>Estado gaseoso</vt:lpstr>
      <vt:lpstr>Estado plasmático</vt:lpstr>
      <vt:lpstr>Presentación de PowerPoint</vt:lpstr>
      <vt:lpstr>Comparación entre estado sólido, líquido y gas</vt:lpstr>
      <vt:lpstr>Clasifica los estados de la materia</vt:lpstr>
      <vt:lpstr>Presentación de PowerPoint</vt:lpstr>
      <vt:lpstr>Presentación de PowerPoint</vt:lpstr>
      <vt:lpstr>Presentación de PowerPoint</vt:lpstr>
      <vt:lpstr>Los cambios de estado de la materia </vt:lpstr>
      <vt:lpstr>Cuando la materia se calienta o absorbe calor  se produce: Fusión o evaporación </vt:lpstr>
      <vt:lpstr>Presentación de PowerPoint</vt:lpstr>
      <vt:lpstr>Presentación de PowerPoint</vt:lpstr>
      <vt:lpstr>Evaporación  o vaporización </vt:lpstr>
      <vt:lpstr>Presentación de PowerPoint</vt:lpstr>
      <vt:lpstr>Presentación de PowerPoint</vt:lpstr>
      <vt:lpstr>Presentación de PowerPoint</vt:lpstr>
      <vt:lpstr>Presentación de PowerPoint</vt:lpstr>
      <vt:lpstr>Condensación </vt:lpstr>
      <vt:lpstr>Presentación de PowerPoint</vt:lpstr>
      <vt:lpstr>Solidificación </vt:lpstr>
      <vt:lpstr>Presentación de PowerPoint</vt:lpstr>
      <vt:lpstr>Sublimación </vt:lpstr>
      <vt:lpstr>Presentación de PowerPoint</vt:lpstr>
      <vt:lpstr>Presentación de PowerPoint</vt:lpstr>
      <vt:lpstr>Presentación de PowerPoint</vt:lpstr>
      <vt:lpstr>Presentación de PowerPoint</vt:lpstr>
      <vt:lpstr>Y luego, ¿lo colocamos al refrigerador? </vt:lpstr>
      <vt:lpstr>Si mojamos una prenda de vestir y la colgamos al sol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cambios de estado de la materia</dc:title>
  <dc:creator>Ivan</dc:creator>
  <cp:lastModifiedBy>cpe</cp:lastModifiedBy>
  <cp:revision>35</cp:revision>
  <dcterms:created xsi:type="dcterms:W3CDTF">2009-07-03T20:51:09Z</dcterms:created>
  <dcterms:modified xsi:type="dcterms:W3CDTF">2015-08-20T16:03:04Z</dcterms:modified>
</cp:coreProperties>
</file>